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71" r:id="rId6"/>
    <p:sldId id="273" r:id="rId7"/>
    <p:sldId id="274" r:id="rId8"/>
    <p:sldId id="260" r:id="rId9"/>
    <p:sldId id="261" r:id="rId10"/>
    <p:sldId id="262" r:id="rId11"/>
    <p:sldId id="263" r:id="rId12"/>
    <p:sldId id="264" r:id="rId13"/>
    <p:sldId id="265" r:id="rId14"/>
    <p:sldId id="272" r:id="rId15"/>
    <p:sldId id="266" r:id="rId16"/>
    <p:sldId id="267" r:id="rId17"/>
    <p:sldId id="268" r:id="rId18"/>
    <p:sldId id="269" r:id="rId19"/>
  </p:sldIdLst>
  <p:sldSz cx="12192000" cy="6858000"/>
  <p:notesSz cx="6858000" cy="9144000"/>
  <p:defaultTextStyle>
    <a:defPPr>
      <a:defRPr lang="e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0" autoAdjust="0"/>
    <p:restoredTop sz="94660"/>
  </p:normalViewPr>
  <p:slideViewPr>
    <p:cSldViewPr snapToGrid="0">
      <p:cViewPr varScale="1">
        <p:scale>
          <a:sx n="109" d="100"/>
          <a:sy n="109" d="100"/>
        </p:scale>
        <p:origin x="864" y="4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7" name="6 Imagen" descr="Dibujo.bmp"/>
          <p:cNvPicPr>
            <a:picLocks noChangeAspect="1"/>
          </p:cNvPicPr>
          <p:nvPr/>
        </p:nvPicPr>
        <p:blipFill>
          <a:blip r:embed="rId2" cstate="print"/>
          <a:stretch>
            <a:fillRect/>
          </a:stretch>
        </p:blipFill>
        <p:spPr>
          <a:xfrm>
            <a:off x="0" y="0"/>
            <a:ext cx="12192000" cy="6858000"/>
          </a:xfrm>
          <a:prstGeom prst="rect">
            <a:avLst/>
          </a:prstGeom>
        </p:spPr>
      </p:pic>
      <p:sp>
        <p:nvSpPr>
          <p:cNvPr id="2" name="1 Título"/>
          <p:cNvSpPr>
            <a:spLocks noGrp="1"/>
          </p:cNvSpPr>
          <p:nvPr>
            <p:ph type="ctrTitle"/>
          </p:nvPr>
        </p:nvSpPr>
        <p:spPr>
          <a:xfrm>
            <a:off x="914400" y="2130426"/>
            <a:ext cx="10363200" cy="1470025"/>
          </a:xfrm>
        </p:spPr>
        <p:txBody>
          <a:bodyPr/>
          <a:lstStyle>
            <a:lvl1pPr>
              <a:defRPr b="1" cap="none" spc="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defRPr>
            </a:lvl1pPr>
          </a:lstStyle>
          <a:p>
            <a:r>
              <a:rPr lang="ru-RU"/>
              <a:t>Образец заголовка</a:t>
            </a:r>
            <a:endParaRPr lang="es-ES" dirty="0"/>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s-ES" dirty="0"/>
          </a:p>
        </p:txBody>
      </p:sp>
      <p:sp>
        <p:nvSpPr>
          <p:cNvPr id="4" name="3 Marcador de fecha"/>
          <p:cNvSpPr>
            <a:spLocks noGrp="1"/>
          </p:cNvSpPr>
          <p:nvPr>
            <p:ph type="dt" sz="half" idx="10"/>
          </p:nvPr>
        </p:nvSpPr>
        <p:spPr/>
        <p:txBody>
          <a:bodyPr/>
          <a:lstStyle/>
          <a:p>
            <a:fld id="{339A306B-B671-4A5A-998A-3416B223CAEA}" type="datetimeFigureOut">
              <a:rPr lang="ru-RU" smtClean="0"/>
              <a:t>16.05.2025</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2476652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1" cap="none" spc="0">
                <a:ln w="18415" cmpd="sng">
                  <a:solidFill>
                    <a:srgbClr val="0066FF"/>
                  </a:solidFill>
                  <a:prstDash val="solid"/>
                </a:ln>
                <a:solidFill>
                  <a:srgbClr val="FFFFFF"/>
                </a:solidFill>
                <a:effectLst>
                  <a:outerShdw blurRad="63500" dir="3600000" algn="tl" rotWithShape="0">
                    <a:srgbClr val="000000">
                      <a:alpha val="70000"/>
                    </a:srgbClr>
                  </a:outerShdw>
                </a:effectLst>
              </a:defRPr>
            </a:lvl1pPr>
          </a:lstStyle>
          <a:p>
            <a:r>
              <a:rPr lang="ru-RU"/>
              <a:t>Образец заголовка</a:t>
            </a:r>
            <a:endParaRPr lang="es-ES" dirty="0"/>
          </a:p>
        </p:txBody>
      </p:sp>
      <p:sp>
        <p:nvSpPr>
          <p:cNvPr id="3" name="2 Marcador de contenido"/>
          <p:cNvSpPr>
            <a:spLocks noGrp="1"/>
          </p:cNvSpPr>
          <p:nvPr>
            <p:ph idx="1"/>
          </p:nvPr>
        </p:nvSpPr>
        <p:spPr/>
        <p:txBody>
          <a:bodyPr/>
          <a:lstStyle>
            <a:lvl1pPr>
              <a:defRPr sz="2800">
                <a:ln>
                  <a:noFill/>
                </a:ln>
                <a:solidFill>
                  <a:srgbClr val="0000CC"/>
                </a:solidFill>
              </a:defRPr>
            </a:lvl1pPr>
            <a:lvl2pPr>
              <a:defRPr>
                <a:ln>
                  <a:noFill/>
                </a:ln>
                <a:solidFill>
                  <a:srgbClr val="0000CC"/>
                </a:solidFill>
              </a:defRPr>
            </a:lvl2pPr>
            <a:lvl3pPr>
              <a:defRPr>
                <a:ln>
                  <a:noFill/>
                </a:ln>
                <a:solidFill>
                  <a:srgbClr val="0000CC"/>
                </a:solidFill>
              </a:defRPr>
            </a:lvl3pPr>
            <a:lvl4pPr>
              <a:defRPr>
                <a:ln>
                  <a:noFill/>
                </a:ln>
                <a:solidFill>
                  <a:srgbClr val="0000CC"/>
                </a:solidFill>
              </a:defRPr>
            </a:lvl4pPr>
            <a:lvl5pPr>
              <a:defRPr>
                <a:ln>
                  <a:noFill/>
                </a:ln>
                <a:solidFill>
                  <a:srgbClr val="0000CC"/>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s-ES" dirty="0"/>
          </a:p>
        </p:txBody>
      </p:sp>
      <p:sp>
        <p:nvSpPr>
          <p:cNvPr id="4" name="3 Marcador de fecha"/>
          <p:cNvSpPr>
            <a:spLocks noGrp="1"/>
          </p:cNvSpPr>
          <p:nvPr>
            <p:ph type="dt" sz="half" idx="10"/>
          </p:nvPr>
        </p:nvSpPr>
        <p:spPr/>
        <p:txBody>
          <a:bodyPr/>
          <a:lstStyle/>
          <a:p>
            <a:fld id="{339A306B-B671-4A5A-998A-3416B223CAEA}" type="datetimeFigureOut">
              <a:rPr lang="ru-RU" smtClean="0"/>
              <a:t>16.05.2025</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929353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ru-RU"/>
              <a:t>Образец заголовка</a:t>
            </a:r>
            <a:endParaRPr lang="es-E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3 Marcador de fecha"/>
          <p:cNvSpPr>
            <a:spLocks noGrp="1"/>
          </p:cNvSpPr>
          <p:nvPr>
            <p:ph type="dt" sz="half" idx="10"/>
          </p:nvPr>
        </p:nvSpPr>
        <p:spPr/>
        <p:txBody>
          <a:bodyPr/>
          <a:lstStyle/>
          <a:p>
            <a:fld id="{339A306B-B671-4A5A-998A-3416B223CAEA}" type="datetimeFigureOut">
              <a:rPr lang="ru-RU" smtClean="0"/>
              <a:t>16.05.2025</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3381637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ru-RU"/>
              <a:t>Образец заголовка</a:t>
            </a:r>
            <a:endParaRPr lang="es-ES"/>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s-ES"/>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s-ES"/>
          </a:p>
        </p:txBody>
      </p:sp>
      <p:sp>
        <p:nvSpPr>
          <p:cNvPr id="5" name="4 Marcador de fecha"/>
          <p:cNvSpPr>
            <a:spLocks noGrp="1"/>
          </p:cNvSpPr>
          <p:nvPr>
            <p:ph type="dt" sz="half" idx="10"/>
          </p:nvPr>
        </p:nvSpPr>
        <p:spPr/>
        <p:txBody>
          <a:bodyPr/>
          <a:lstStyle/>
          <a:p>
            <a:fld id="{339A306B-B671-4A5A-998A-3416B223CAEA}" type="datetimeFigureOut">
              <a:rPr lang="ru-RU" smtClean="0"/>
              <a:t>16.05.2025</a:t>
            </a:fld>
            <a:endParaRPr lang="ru-RU"/>
          </a:p>
        </p:txBody>
      </p:sp>
      <p:sp>
        <p:nvSpPr>
          <p:cNvPr id="6" name="5 Marcador de pie de página"/>
          <p:cNvSpPr>
            <a:spLocks noGrp="1"/>
          </p:cNvSpPr>
          <p:nvPr>
            <p:ph type="ftr" sz="quarter" idx="11"/>
          </p:nvPr>
        </p:nvSpPr>
        <p:spPr/>
        <p:txBody>
          <a:bodyPr/>
          <a:lstStyle/>
          <a:p>
            <a:endParaRPr lang="ru-RU"/>
          </a:p>
        </p:txBody>
      </p:sp>
      <p:sp>
        <p:nvSpPr>
          <p:cNvPr id="7" name="6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900586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ru-RU"/>
              <a:t>Образец заголовка</a:t>
            </a:r>
            <a:endParaRPr lang="es-ES"/>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s-ES"/>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s-ES"/>
          </a:p>
        </p:txBody>
      </p:sp>
      <p:sp>
        <p:nvSpPr>
          <p:cNvPr id="7" name="6 Marcador de fecha"/>
          <p:cNvSpPr>
            <a:spLocks noGrp="1"/>
          </p:cNvSpPr>
          <p:nvPr>
            <p:ph type="dt" sz="half" idx="10"/>
          </p:nvPr>
        </p:nvSpPr>
        <p:spPr/>
        <p:txBody>
          <a:bodyPr/>
          <a:lstStyle/>
          <a:p>
            <a:fld id="{339A306B-B671-4A5A-998A-3416B223CAEA}" type="datetimeFigureOut">
              <a:rPr lang="ru-RU" smtClean="0"/>
              <a:t>16.05.2025</a:t>
            </a:fld>
            <a:endParaRPr lang="ru-RU"/>
          </a:p>
        </p:txBody>
      </p:sp>
      <p:sp>
        <p:nvSpPr>
          <p:cNvPr id="8" name="7 Marcador de pie de página"/>
          <p:cNvSpPr>
            <a:spLocks noGrp="1"/>
          </p:cNvSpPr>
          <p:nvPr>
            <p:ph type="ftr" sz="quarter" idx="11"/>
          </p:nvPr>
        </p:nvSpPr>
        <p:spPr/>
        <p:txBody>
          <a:bodyPr/>
          <a:lstStyle/>
          <a:p>
            <a:endParaRPr lang="ru-RU"/>
          </a:p>
        </p:txBody>
      </p:sp>
      <p:sp>
        <p:nvSpPr>
          <p:cNvPr id="9" name="8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1606483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ru-RU"/>
              <a:t>Образец заголовка</a:t>
            </a:r>
            <a:endParaRPr lang="es-ES"/>
          </a:p>
        </p:txBody>
      </p:sp>
      <p:sp>
        <p:nvSpPr>
          <p:cNvPr id="3" name="2 Marcador de fecha"/>
          <p:cNvSpPr>
            <a:spLocks noGrp="1"/>
          </p:cNvSpPr>
          <p:nvPr>
            <p:ph type="dt" sz="half" idx="10"/>
          </p:nvPr>
        </p:nvSpPr>
        <p:spPr/>
        <p:txBody>
          <a:bodyPr/>
          <a:lstStyle/>
          <a:p>
            <a:fld id="{339A306B-B671-4A5A-998A-3416B223CAEA}" type="datetimeFigureOut">
              <a:rPr lang="ru-RU" smtClean="0"/>
              <a:t>16.05.2025</a:t>
            </a:fld>
            <a:endParaRPr lang="ru-RU"/>
          </a:p>
        </p:txBody>
      </p:sp>
      <p:sp>
        <p:nvSpPr>
          <p:cNvPr id="4" name="3 Marcador de pie de página"/>
          <p:cNvSpPr>
            <a:spLocks noGrp="1"/>
          </p:cNvSpPr>
          <p:nvPr>
            <p:ph type="ftr" sz="quarter" idx="11"/>
          </p:nvPr>
        </p:nvSpPr>
        <p:spPr/>
        <p:txBody>
          <a:bodyPr/>
          <a:lstStyle/>
          <a:p>
            <a:endParaRPr lang="ru-RU"/>
          </a:p>
        </p:txBody>
      </p:sp>
      <p:sp>
        <p:nvSpPr>
          <p:cNvPr id="5" name="4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3099652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39A306B-B671-4A5A-998A-3416B223CAEA}" type="datetimeFigureOut">
              <a:rPr lang="ru-RU" smtClean="0"/>
              <a:t>16.05.2025</a:t>
            </a:fld>
            <a:endParaRPr lang="ru-RU"/>
          </a:p>
        </p:txBody>
      </p:sp>
      <p:sp>
        <p:nvSpPr>
          <p:cNvPr id="3" name="2 Marcador de pie de página"/>
          <p:cNvSpPr>
            <a:spLocks noGrp="1"/>
          </p:cNvSpPr>
          <p:nvPr>
            <p:ph type="ftr" sz="quarter" idx="11"/>
          </p:nvPr>
        </p:nvSpPr>
        <p:spPr/>
        <p:txBody>
          <a:bodyPr/>
          <a:lstStyle/>
          <a:p>
            <a:endParaRPr lang="ru-RU"/>
          </a:p>
        </p:txBody>
      </p:sp>
      <p:sp>
        <p:nvSpPr>
          <p:cNvPr id="4" name="3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1116088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ru-RU"/>
              <a:t>Образец заголовка</a:t>
            </a:r>
            <a:endParaRPr lang="es-ES"/>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s-ES"/>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4 Marcador de fecha"/>
          <p:cNvSpPr>
            <a:spLocks noGrp="1"/>
          </p:cNvSpPr>
          <p:nvPr>
            <p:ph type="dt" sz="half" idx="10"/>
          </p:nvPr>
        </p:nvSpPr>
        <p:spPr/>
        <p:txBody>
          <a:bodyPr/>
          <a:lstStyle/>
          <a:p>
            <a:fld id="{339A306B-B671-4A5A-998A-3416B223CAEA}" type="datetimeFigureOut">
              <a:rPr lang="ru-RU" smtClean="0"/>
              <a:t>16.05.2025</a:t>
            </a:fld>
            <a:endParaRPr lang="ru-RU"/>
          </a:p>
        </p:txBody>
      </p:sp>
      <p:sp>
        <p:nvSpPr>
          <p:cNvPr id="6" name="5 Marcador de pie de página"/>
          <p:cNvSpPr>
            <a:spLocks noGrp="1"/>
          </p:cNvSpPr>
          <p:nvPr>
            <p:ph type="ftr" sz="quarter" idx="11"/>
          </p:nvPr>
        </p:nvSpPr>
        <p:spPr/>
        <p:txBody>
          <a:bodyPr/>
          <a:lstStyle/>
          <a:p>
            <a:endParaRPr lang="ru-RU"/>
          </a:p>
        </p:txBody>
      </p:sp>
      <p:sp>
        <p:nvSpPr>
          <p:cNvPr id="7" name="6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187298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ru-RU"/>
              <a:t>Образец заголовка</a:t>
            </a:r>
            <a:endParaRPr lang="es-E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s-ES"/>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4 Marcador de fecha"/>
          <p:cNvSpPr>
            <a:spLocks noGrp="1"/>
          </p:cNvSpPr>
          <p:nvPr>
            <p:ph type="dt" sz="half" idx="10"/>
          </p:nvPr>
        </p:nvSpPr>
        <p:spPr/>
        <p:txBody>
          <a:bodyPr/>
          <a:lstStyle/>
          <a:p>
            <a:fld id="{339A306B-B671-4A5A-998A-3416B223CAEA}" type="datetimeFigureOut">
              <a:rPr lang="ru-RU" smtClean="0"/>
              <a:t>16.05.2025</a:t>
            </a:fld>
            <a:endParaRPr lang="ru-RU"/>
          </a:p>
        </p:txBody>
      </p:sp>
      <p:sp>
        <p:nvSpPr>
          <p:cNvPr id="6" name="5 Marcador de pie de página"/>
          <p:cNvSpPr>
            <a:spLocks noGrp="1"/>
          </p:cNvSpPr>
          <p:nvPr>
            <p:ph type="ftr" sz="quarter" idx="11"/>
          </p:nvPr>
        </p:nvSpPr>
        <p:spPr/>
        <p:txBody>
          <a:bodyPr/>
          <a:lstStyle/>
          <a:p>
            <a:endParaRPr lang="ru-RU"/>
          </a:p>
        </p:txBody>
      </p:sp>
      <p:sp>
        <p:nvSpPr>
          <p:cNvPr id="7" name="6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629515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ru-RU"/>
              <a:t>Образец заголовка</a:t>
            </a:r>
            <a:endParaRPr lang="es-ES"/>
          </a:p>
        </p:txBody>
      </p:sp>
      <p:sp>
        <p:nvSpPr>
          <p:cNvPr id="3" name="2 Marcador de texto vertical"/>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s-ES"/>
          </a:p>
        </p:txBody>
      </p:sp>
      <p:sp>
        <p:nvSpPr>
          <p:cNvPr id="4" name="3 Marcador de fecha"/>
          <p:cNvSpPr>
            <a:spLocks noGrp="1"/>
          </p:cNvSpPr>
          <p:nvPr>
            <p:ph type="dt" sz="half" idx="10"/>
          </p:nvPr>
        </p:nvSpPr>
        <p:spPr/>
        <p:txBody>
          <a:bodyPr/>
          <a:lstStyle/>
          <a:p>
            <a:fld id="{339A306B-B671-4A5A-998A-3416B223CAEA}" type="datetimeFigureOut">
              <a:rPr lang="ru-RU" smtClean="0"/>
              <a:t>16.05.2025</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15036061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ru-RU"/>
              <a:t>Образец заголовка</a:t>
            </a:r>
            <a:endParaRPr lang="es-E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s-ES"/>
          </a:p>
        </p:txBody>
      </p:sp>
      <p:sp>
        <p:nvSpPr>
          <p:cNvPr id="4" name="3 Marcador de fecha"/>
          <p:cNvSpPr>
            <a:spLocks noGrp="1"/>
          </p:cNvSpPr>
          <p:nvPr>
            <p:ph type="dt" sz="half" idx="10"/>
          </p:nvPr>
        </p:nvSpPr>
        <p:spPr/>
        <p:txBody>
          <a:bodyPr/>
          <a:lstStyle/>
          <a:p>
            <a:fld id="{339A306B-B671-4A5A-998A-3416B223CAEA}" type="datetimeFigureOut">
              <a:rPr lang="ru-RU" smtClean="0"/>
              <a:t>16.05.2025</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504118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9A306B-B671-4A5A-998A-3416B223CAEA}" type="datetimeFigureOut">
              <a:rPr lang="ru-RU" smtClean="0"/>
              <a:t>16.05.2025</a:t>
            </a:fld>
            <a:endParaRPr lang="ru-RU"/>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92B1C0-2F9B-480D-8851-BB2E53C95033}" type="slidenum">
              <a:rPr lang="ru-RU" smtClean="0"/>
              <a:t>‹#›</a:t>
            </a:fld>
            <a:endParaRPr lang="ru-RU"/>
          </a:p>
        </p:txBody>
      </p:sp>
      <p:pic>
        <p:nvPicPr>
          <p:cNvPr id="7" name="6 Imagen" descr="Dibujo.bmp"/>
          <p:cNvPicPr>
            <a:picLocks noChangeAspect="1"/>
          </p:cNvPicPr>
          <p:nvPr/>
        </p:nvPicPr>
        <p:blipFill>
          <a:blip r:embed="rId13" cstate="print"/>
          <a:stretch>
            <a:fillRect/>
          </a:stretch>
        </p:blipFill>
        <p:spPr>
          <a:xfrm>
            <a:off x="0" y="0"/>
            <a:ext cx="12192000" cy="6858000"/>
          </a:xfrm>
          <a:prstGeom prst="rect">
            <a:avLst/>
          </a:prstGeom>
        </p:spPr>
      </p:pic>
      <p:sp>
        <p:nvSpPr>
          <p:cNvPr id="9" name="Rectangle 10"/>
          <p:cNvSpPr>
            <a:spLocks noChangeArrowheads="1"/>
          </p:cNvSpPr>
          <p:nvPr/>
        </p:nvSpPr>
        <p:spPr bwMode="auto">
          <a:xfrm>
            <a:off x="0" y="0"/>
            <a:ext cx="12192000" cy="7010400"/>
          </a:xfrm>
          <a:prstGeom prst="rect">
            <a:avLst/>
          </a:prstGeom>
          <a:gradFill flip="none" rotWithShape="1">
            <a:gsLst>
              <a:gs pos="100000">
                <a:srgbClr val="03D4A8">
                  <a:alpha val="18000"/>
                </a:srgbClr>
              </a:gs>
              <a:gs pos="25000">
                <a:srgbClr val="21D6E0">
                  <a:alpha val="23000"/>
                </a:srgbClr>
              </a:gs>
              <a:gs pos="75000">
                <a:srgbClr val="0087E6">
                  <a:alpha val="25000"/>
                </a:srgbClr>
              </a:gs>
              <a:gs pos="100000">
                <a:srgbClr val="005CBF">
                  <a:alpha val="25999"/>
                </a:srgbClr>
              </a:gs>
            </a:gsLst>
            <a:lin ang="2700000" scaled="1"/>
            <a:tileRect/>
          </a:gradFill>
          <a:ln w="9525">
            <a:noFill/>
            <a:miter lim="800000"/>
            <a:headEnd/>
            <a:tailEnd/>
          </a:ln>
          <a:effectLst/>
        </p:spPr>
        <p:txBody>
          <a:bodyPr wrap="none" anchor="ctr"/>
          <a:lstStyle/>
          <a:p>
            <a:pPr>
              <a:defRPr/>
            </a:pPr>
            <a:endParaRPr lang="es-ES" sz="1800"/>
          </a:p>
        </p:txBody>
      </p:sp>
    </p:spTree>
    <p:extLst>
      <p:ext uri="{BB962C8B-B14F-4D97-AF65-F5344CB8AC3E}">
        <p14:creationId xmlns:p14="http://schemas.microsoft.com/office/powerpoint/2010/main" val="23776128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chat.deepseek.co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 b="1" dirty="0" err="1">
                <a:latin typeface="Times New Roman Tj" panose="02020603050405020304" pitchFamily="18" charset="-52"/>
              </a:rPr>
              <a:t>Study</a:t>
            </a:r>
            <a:r>
              <a:rPr lang="en" b="1" dirty="0">
                <a:latin typeface="Times New Roman Tj" panose="02020603050405020304" pitchFamily="18" charset="-52"/>
              </a:rPr>
              <a:t> </a:t>
            </a:r>
            <a:r>
              <a:rPr lang="en" b="1" dirty="0" err="1">
                <a:latin typeface="Times New Roman Tj" panose="02020603050405020304" pitchFamily="18" charset="-52"/>
              </a:rPr>
              <a:t>mind</a:t>
            </a:r>
            <a:r>
              <a:rPr lang="en" b="1" dirty="0">
                <a:latin typeface="Times New Roman Tj" panose="02020603050405020304" pitchFamily="18" charset="-52"/>
              </a:rPr>
              <a:t> </a:t>
            </a:r>
            <a:r>
              <a:rPr lang="en" b="1" dirty="0" err="1">
                <a:latin typeface="Times New Roman Tj" panose="02020603050405020304" pitchFamily="18" charset="-52"/>
              </a:rPr>
              <a:t>artificial intelligence </a:t>
            </a:r>
            <a:r>
              <a:rPr lang="en" b="1" dirty="0">
                <a:latin typeface="Times New Roman Tj" panose="02020603050405020304" pitchFamily="18" charset="-52"/>
              </a:rPr>
              <a:t>(AI) in </a:t>
            </a:r>
            <a:r>
              <a:rPr lang="en" b="1" dirty="0" err="1">
                <a:latin typeface="Times New Roman Tj" panose="02020603050405020304" pitchFamily="18" charset="-52"/>
              </a:rPr>
              <a:t>education</a:t>
            </a:r>
            <a:r>
              <a:rPr lang="en" b="1" dirty="0">
                <a:latin typeface="Times New Roman Tj" panose="02020603050405020304" pitchFamily="18" charset="-52"/>
              </a:rPr>
              <a:t> </a:t>
            </a:r>
            <a:r>
              <a:rPr lang="en" b="1" dirty="0" err="1">
                <a:latin typeface="Times New Roman Tj" panose="02020603050405020304" pitchFamily="18" charset="-52"/>
              </a:rPr>
              <a:t>great</a:t>
            </a:r>
            <a:endParaRPr lang="ru-RU" b="1" dirty="0">
              <a:latin typeface="Times New Roman Tj" panose="02020603050405020304" pitchFamily="18" charset="-52"/>
            </a:endParaRPr>
          </a:p>
        </p:txBody>
      </p:sp>
      <p:sp>
        <p:nvSpPr>
          <p:cNvPr id="3" name="Подзаголовок 2"/>
          <p:cNvSpPr>
            <a:spLocks noGrp="1"/>
          </p:cNvSpPr>
          <p:nvPr>
            <p:ph type="subTitle" idx="1"/>
          </p:nvPr>
        </p:nvSpPr>
        <p:spPr/>
        <p:txBody>
          <a:bodyPr>
            <a:normAutofit fontScale="92500" lnSpcReduction="20000"/>
          </a:bodyPr>
          <a:lstStyle/>
          <a:p>
            <a:endParaRPr lang="tg-Cyrl-TJ" dirty="0"/>
          </a:p>
          <a:p>
            <a:endParaRPr lang="tg-Cyrl-TJ" dirty="0"/>
          </a:p>
          <a:p>
            <a:r>
              <a:rPr lang="en" dirty="0"/>
              <a:t>F.Usmonzoda, PhD, M.S.Osimi State Technical University</a:t>
            </a:r>
            <a:endParaRPr lang="ru-RU" dirty="0"/>
          </a:p>
        </p:txBody>
      </p:sp>
    </p:spTree>
    <p:extLst>
      <p:ext uri="{BB962C8B-B14F-4D97-AF65-F5344CB8AC3E}">
        <p14:creationId xmlns:p14="http://schemas.microsoft.com/office/powerpoint/2010/main" val="2611303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34286"/>
          </a:xfrm>
        </p:spPr>
        <p:txBody>
          <a:bodyPr>
            <a:normAutofit fontScale="90000"/>
          </a:bodyPr>
          <a:lstStyle/>
          <a:p>
            <a:pPr algn="ctr"/>
            <a:r>
              <a:rPr lang="en" b="1" dirty="0"/>
              <a:t>Legal framework for the development of social responsibility in education</a:t>
            </a:r>
            <a:endParaRPr lang="ru-RU" b="1" dirty="0"/>
          </a:p>
        </p:txBody>
      </p:sp>
      <p:sp>
        <p:nvSpPr>
          <p:cNvPr id="3" name="Объект 2"/>
          <p:cNvSpPr>
            <a:spLocks noGrp="1"/>
          </p:cNvSpPr>
          <p:nvPr>
            <p:ph idx="1"/>
          </p:nvPr>
        </p:nvSpPr>
        <p:spPr>
          <a:xfrm>
            <a:off x="288758" y="1299412"/>
            <a:ext cx="11598442" cy="5390145"/>
          </a:xfrm>
        </p:spPr>
        <p:txBody>
          <a:bodyPr>
            <a:normAutofit fontScale="85000" lnSpcReduction="20000"/>
          </a:bodyPr>
          <a:lstStyle/>
          <a:p>
            <a:pPr algn="just">
              <a:lnSpc>
                <a:spcPct val="120000"/>
              </a:lnSpc>
              <a:spcBef>
                <a:spcPts val="0"/>
              </a:spcBef>
            </a:pPr>
            <a:r>
              <a:rPr lang="en" b="1" dirty="0" err="1"/>
              <a:t>, </a:t>
            </a:r>
            <a:r>
              <a:rPr lang="en" dirty="0"/>
              <a:t>His Excellency Emomali Rahmon to the highest legislative body of the country: “ </a:t>
            </a:r>
            <a:r>
              <a:rPr lang="en" b="1" dirty="0"/>
              <a:t>Fourth , </a:t>
            </a:r>
            <a:r>
              <a:rPr lang="en" b="1" dirty="0" err="1"/>
              <a:t>development</a:t>
            </a:r>
            <a:r>
              <a:rPr lang="en" b="1" dirty="0"/>
              <a:t> </a:t>
            </a:r>
            <a:r>
              <a:rPr lang="en" b="1" dirty="0" err="1"/>
              <a:t>capital</a:t>
            </a:r>
            <a:r>
              <a:rPr lang="en" b="1" dirty="0"/>
              <a:t> </a:t>
            </a:r>
            <a:r>
              <a:rPr lang="en" b="1" dirty="0" err="1"/>
              <a:t>human</a:t>
            </a:r>
            <a:r>
              <a:rPr lang="en" b="1" dirty="0"/>
              <a:t> </a:t>
            </a:r>
            <a:r>
              <a:rPr lang="en" b="1" dirty="0" err="1"/>
              <a:t>with</a:t>
            </a:r>
            <a:r>
              <a:rPr lang="en" b="1" dirty="0"/>
              <a:t> </a:t>
            </a:r>
            <a:r>
              <a:rPr lang="en" b="1" dirty="0" err="1"/>
              <a:t>way</a:t>
            </a:r>
            <a:r>
              <a:rPr lang="en" b="1" dirty="0"/>
              <a:t> </a:t>
            </a:r>
            <a:r>
              <a:rPr lang="en" b="1" dirty="0" err="1"/>
              <a:t>study</a:t>
            </a:r>
            <a:r>
              <a:rPr lang="en" b="1" dirty="0"/>
              <a:t> </a:t>
            </a:r>
            <a:r>
              <a:rPr lang="en" b="1" dirty="0" err="1"/>
              <a:t>and</a:t>
            </a:r>
            <a:r>
              <a:rPr lang="en" b="1" dirty="0"/>
              <a:t> </a:t>
            </a:r>
            <a:r>
              <a:rPr lang="en" b="1" dirty="0" err="1"/>
              <a:t>retraining</a:t>
            </a:r>
            <a:r>
              <a:rPr lang="en" b="1" dirty="0"/>
              <a:t> </a:t>
            </a:r>
            <a:r>
              <a:rPr lang="en" b="1" dirty="0" err="1"/>
              <a:t>personnel</a:t>
            </a:r>
            <a:r>
              <a:rPr lang="en" b="1" dirty="0"/>
              <a:t> </a:t>
            </a:r>
            <a:r>
              <a:rPr lang="en" b="1" dirty="0" err="1"/>
              <a:t>about technologies</a:t>
            </a:r>
            <a:r>
              <a:rPr lang="en" b="1" dirty="0"/>
              <a:t>​ </a:t>
            </a:r>
            <a:r>
              <a:rPr lang="en" b="1" dirty="0" err="1"/>
              <a:t>information </a:t>
            </a:r>
            <a:r>
              <a:rPr lang="en" b="1" dirty="0"/>
              <a:t>inside</a:t>
            </a:r>
            <a:r>
              <a:rPr lang="en" b="1" dirty="0" err="1"/>
              <a:t>​</a:t>
            </a:r>
            <a:r>
              <a:rPr lang="en" b="1" dirty="0"/>
              <a:t> </a:t>
            </a:r>
            <a:r>
              <a:rPr lang="en" b="1" dirty="0" err="1"/>
              <a:t>and</a:t>
            </a:r>
            <a:r>
              <a:rPr lang="en" b="1" dirty="0"/>
              <a:t> </a:t>
            </a:r>
            <a:r>
              <a:rPr lang="en" b="1" dirty="0" err="1"/>
              <a:t>abroad</a:t>
            </a:r>
            <a:r>
              <a:rPr lang="en" b="1" dirty="0"/>
              <a:t> </a:t>
            </a:r>
            <a:r>
              <a:rPr lang="en" b="1" dirty="0" err="1"/>
              <a:t>country</a:t>
            </a:r>
            <a:r>
              <a:rPr lang="en" b="1" dirty="0"/>
              <a:t> </a:t>
            </a:r>
            <a:r>
              <a:rPr lang="en" b="1" dirty="0" err="1"/>
              <a:t>and </a:t>
            </a:r>
            <a:r>
              <a:rPr lang="en" b="1" dirty="0"/>
              <a:t>raise</a:t>
            </a:r>
            <a:r>
              <a:rPr lang="en" b="1" dirty="0" err="1"/>
              <a:t>​</a:t>
            </a:r>
            <a:r>
              <a:rPr lang="en" b="1" dirty="0"/>
              <a:t> </a:t>
            </a:r>
            <a:r>
              <a:rPr lang="en" b="1" dirty="0" err="1"/>
              <a:t>knowledge</a:t>
            </a:r>
            <a:r>
              <a:rPr lang="en" b="1" dirty="0"/>
              <a:t> </a:t>
            </a:r>
            <a:r>
              <a:rPr lang="en" b="1" dirty="0" err="1"/>
              <a:t>use</a:t>
            </a:r>
            <a:r>
              <a:rPr lang="en" b="1" dirty="0"/>
              <a:t> </a:t>
            </a:r>
            <a:r>
              <a:rPr lang="en" b="1" dirty="0" err="1"/>
              <a:t>technologies</a:t>
            </a:r>
            <a:r>
              <a:rPr lang="en" b="1" dirty="0"/>
              <a:t> </a:t>
            </a:r>
            <a:r>
              <a:rPr lang="en" b="1" dirty="0" err="1"/>
              <a:t>digital </a:t>
            </a:r>
            <a:r>
              <a:rPr lang="en" b="1" dirty="0"/>
              <a:t>.</a:t>
            </a:r>
          </a:p>
          <a:p>
            <a:pPr>
              <a:lnSpc>
                <a:spcPct val="120000"/>
              </a:lnSpc>
              <a:spcBef>
                <a:spcPts val="0"/>
              </a:spcBef>
            </a:pPr>
            <a:r>
              <a:rPr lang="en" dirty="0"/>
              <a:t>Decree of the President of the Republic of Tajikistan dated January 8, 2025 on declaring </a:t>
            </a:r>
            <a:r>
              <a:rPr lang="en" b="1" dirty="0" err="1"/>
              <a:t>the years </a:t>
            </a:r>
            <a:r>
              <a:rPr lang="en" b="1" dirty="0"/>
              <a:t>2025-2030 as the " </a:t>
            </a:r>
            <a:r>
              <a:rPr lang="en" b="1" dirty="0" err="1"/>
              <a:t>Years of</a:t>
            </a:r>
            <a:r>
              <a:rPr lang="en" b="1" dirty="0"/>
              <a:t> </a:t>
            </a:r>
            <a:r>
              <a:rPr lang="en" b="1" dirty="0" err="1"/>
              <a:t>development</a:t>
            </a:r>
            <a:r>
              <a:rPr lang="en" b="1" dirty="0"/>
              <a:t> </a:t>
            </a:r>
            <a:r>
              <a:rPr lang="en" b="1" dirty="0" err="1"/>
              <a:t>economy</a:t>
            </a:r>
            <a:r>
              <a:rPr lang="en" b="1" dirty="0"/>
              <a:t> </a:t>
            </a:r>
            <a:r>
              <a:rPr lang="en" b="1" dirty="0" err="1"/>
              <a:t>digital</a:t>
            </a:r>
            <a:r>
              <a:rPr lang="en" b="1" dirty="0"/>
              <a:t> </a:t>
            </a:r>
            <a:r>
              <a:rPr lang="en" b="1" dirty="0" err="1"/>
              <a:t>and</a:t>
            </a:r>
            <a:r>
              <a:rPr lang="en" b="1" dirty="0"/>
              <a:t> </a:t>
            </a:r>
            <a:r>
              <a:rPr lang="en" b="1" dirty="0" err="1"/>
              <a:t>innovation </a:t>
            </a:r>
            <a:r>
              <a:rPr lang="en" b="1" dirty="0"/>
              <a:t>";</a:t>
            </a:r>
          </a:p>
          <a:p>
            <a:pPr>
              <a:lnSpc>
                <a:spcPct val="120000"/>
              </a:lnSpc>
              <a:spcBef>
                <a:spcPts val="0"/>
              </a:spcBef>
            </a:pPr>
            <a:r>
              <a:rPr lang="en" b="1" dirty="0"/>
              <a:t>The Concept of the Transition to Digital Education in the Republic of Tajikistan for the Period Until 2042 </a:t>
            </a:r>
            <a:r>
              <a:rPr lang="en" dirty="0"/>
              <a:t>(DEC from August 31, 2022);</a:t>
            </a:r>
          </a:p>
          <a:p>
            <a:pPr>
              <a:lnSpc>
                <a:spcPct val="120000"/>
              </a:lnSpc>
              <a:spcBef>
                <a:spcPts val="0"/>
              </a:spcBef>
            </a:pPr>
            <a:r>
              <a:rPr lang="en" dirty="0" err="1"/>
              <a:t>Organization</a:t>
            </a:r>
            <a:r>
              <a:rPr lang="en" dirty="0"/>
              <a:t> </a:t>
            </a:r>
            <a:r>
              <a:rPr lang="en" dirty="0" err="1"/>
              <a:t>group</a:t>
            </a:r>
            <a:r>
              <a:rPr lang="en" dirty="0"/>
              <a:t> </a:t>
            </a:r>
            <a:r>
              <a:rPr lang="en" dirty="0" err="1"/>
              <a:t>working </a:t>
            </a:r>
            <a:r>
              <a:rPr lang="en" dirty="0"/>
              <a:t>in </a:t>
            </a:r>
            <a:r>
              <a:rPr lang="en" dirty="0" err="1"/>
              <a:t>front of</a:t>
            </a:r>
            <a:r>
              <a:rPr lang="en" dirty="0"/>
              <a:t> </a:t>
            </a:r>
            <a:r>
              <a:rPr lang="en" dirty="0" err="1"/>
              <a:t>Assembly</a:t>
            </a:r>
            <a:r>
              <a:rPr lang="en" dirty="0"/>
              <a:t> </a:t>
            </a:r>
            <a:r>
              <a:rPr lang="en" dirty="0" err="1"/>
              <a:t>National</a:t>
            </a:r>
            <a:r>
              <a:rPr lang="en" dirty="0"/>
              <a:t> </a:t>
            </a:r>
            <a:r>
              <a:rPr lang="en" dirty="0" err="1"/>
              <a:t>Assembly</a:t>
            </a:r>
            <a:r>
              <a:rPr lang="en" dirty="0"/>
              <a:t> </a:t>
            </a:r>
            <a:r>
              <a:rPr lang="en" dirty="0" err="1"/>
              <a:t>Supreme </a:t>
            </a:r>
            <a:r>
              <a:rPr lang="en" dirty="0"/>
              <a:t>– </a:t>
            </a:r>
            <a:r>
              <a:rPr lang="en" dirty="0" err="1"/>
              <a:t>aspect</a:t>
            </a:r>
            <a:r>
              <a:rPr lang="en" dirty="0"/>
              <a:t> </a:t>
            </a:r>
            <a:r>
              <a:rPr lang="en" dirty="0" err="1"/>
              <a:t>training</a:t>
            </a:r>
            <a:r>
              <a:rPr lang="en" dirty="0"/>
              <a:t> </a:t>
            </a:r>
            <a:r>
              <a:rPr lang="en" dirty="0" err="1"/>
              <a:t>and</a:t>
            </a:r>
            <a:r>
              <a:rPr lang="en" dirty="0"/>
              <a:t> </a:t>
            </a:r>
            <a:r>
              <a:rPr lang="en" dirty="0" err="1"/>
              <a:t>offer</a:t>
            </a:r>
            <a:r>
              <a:rPr lang="en" dirty="0"/>
              <a:t> </a:t>
            </a:r>
            <a:r>
              <a:rPr lang="en" dirty="0" err="1"/>
              <a:t>to make</a:t>
            </a:r>
            <a:r>
              <a:rPr lang="en" dirty="0"/>
              <a:t> </a:t>
            </a:r>
            <a:r>
              <a:rPr lang="en" dirty="0" err="1"/>
              <a:t>measures</a:t>
            </a:r>
            <a:r>
              <a:rPr lang="en" dirty="0"/>
              <a:t> </a:t>
            </a:r>
            <a:r>
              <a:rPr lang="en" dirty="0" err="1"/>
              <a:t>with</a:t>
            </a:r>
            <a:r>
              <a:rPr lang="en" dirty="0"/>
              <a:t> </a:t>
            </a:r>
            <a:r>
              <a:rPr lang="en" dirty="0" err="1"/>
              <a:t>considering </a:t>
            </a:r>
            <a:r>
              <a:rPr lang="en" dirty="0"/>
              <a:t>the </a:t>
            </a:r>
            <a:r>
              <a:rPr lang="en" dirty="0" err="1"/>
              <a:t>existence</a:t>
            </a:r>
            <a:r>
              <a:rPr lang="en" dirty="0"/>
              <a:t> </a:t>
            </a:r>
            <a:r>
              <a:rPr lang="en" dirty="0" err="1"/>
              <a:t>arrival</a:t>
            </a:r>
            <a:r>
              <a:rPr lang="en" dirty="0"/>
              <a:t> </a:t>
            </a:r>
            <a:r>
              <a:rPr lang="en" dirty="0" err="1"/>
              <a:t>phenomenon</a:t>
            </a:r>
            <a:r>
              <a:rPr lang="en" dirty="0"/>
              <a:t> </a:t>
            </a:r>
            <a:r>
              <a:rPr lang="en" dirty="0" err="1"/>
              <a:t>and</a:t>
            </a:r>
            <a:r>
              <a:rPr lang="en" dirty="0"/>
              <a:t> </a:t>
            </a:r>
            <a:r>
              <a:rPr lang="en" dirty="0" err="1"/>
              <a:t>phenomena</a:t>
            </a:r>
            <a:r>
              <a:rPr lang="en" dirty="0"/>
              <a:t> </a:t>
            </a:r>
            <a:r>
              <a:rPr lang="en" dirty="0" err="1"/>
              <a:t>new </a:t>
            </a:r>
            <a:r>
              <a:rPr lang="en" dirty="0"/>
              <a:t>in </a:t>
            </a:r>
            <a:r>
              <a:rPr lang="en" dirty="0" err="1"/>
              <a:t>a relationship</a:t>
            </a:r>
            <a:r>
              <a:rPr lang="en" dirty="0"/>
              <a:t> </a:t>
            </a:r>
            <a:r>
              <a:rPr lang="en" dirty="0" err="1"/>
              <a:t>community </a:t>
            </a:r>
            <a:r>
              <a:rPr lang="en" dirty="0"/>
              <a:t>, </a:t>
            </a:r>
            <a:r>
              <a:rPr lang="en" dirty="0" err="1"/>
              <a:t>especially </a:t>
            </a:r>
            <a:r>
              <a:rPr lang="en" dirty="0"/>
              <a:t>the </a:t>
            </a:r>
            <a:r>
              <a:rPr lang="en" dirty="0" err="1"/>
              <a:t>formation</a:t>
            </a:r>
            <a:r>
              <a:rPr lang="en" dirty="0"/>
              <a:t> </a:t>
            </a:r>
            <a:r>
              <a:rPr lang="en" dirty="0" err="1"/>
              <a:t>mind</a:t>
            </a:r>
            <a:r>
              <a:rPr lang="en" dirty="0"/>
              <a:t> </a:t>
            </a:r>
            <a:r>
              <a:rPr lang="en" dirty="0" err="1"/>
              <a:t>artificial </a:t>
            </a:r>
            <a:r>
              <a:rPr lang="en" dirty="0"/>
              <a:t>, </a:t>
            </a:r>
            <a:r>
              <a:rPr lang="en" dirty="0" err="1"/>
              <a:t>innovation</a:t>
            </a:r>
            <a:r>
              <a:rPr lang="en" dirty="0"/>
              <a:t> </a:t>
            </a:r>
            <a:r>
              <a:rPr lang="en" dirty="0" err="1"/>
              <a:t>and</a:t>
            </a:r>
            <a:r>
              <a:rPr lang="en" dirty="0"/>
              <a:t> </a:t>
            </a:r>
            <a:r>
              <a:rPr lang="en" dirty="0" err="1"/>
              <a:t>technology</a:t>
            </a:r>
            <a:r>
              <a:rPr lang="en" dirty="0"/>
              <a:t> </a:t>
            </a:r>
            <a:r>
              <a:rPr lang="en" dirty="0" err="1"/>
              <a:t>digital </a:t>
            </a:r>
            <a:r>
              <a:rPr lang="en" dirty="0"/>
              <a:t>, </a:t>
            </a:r>
            <a:r>
              <a:rPr lang="en" dirty="0" err="1"/>
              <a:t>learning</a:t>
            </a:r>
            <a:r>
              <a:rPr lang="en" dirty="0"/>
              <a:t> </a:t>
            </a:r>
            <a:r>
              <a:rPr lang="en" dirty="0" err="1"/>
              <a:t>wide</a:t>
            </a:r>
            <a:r>
              <a:rPr lang="en" dirty="0"/>
              <a:t> </a:t>
            </a:r>
            <a:r>
              <a:rPr lang="en" dirty="0" err="1"/>
              <a:t>legislation</a:t>
            </a:r>
            <a:r>
              <a:rPr lang="en" dirty="0"/>
              <a:t> </a:t>
            </a:r>
            <a:r>
              <a:rPr lang="en" dirty="0" err="1"/>
              <a:t>country</a:t>
            </a:r>
            <a:r>
              <a:rPr lang="en" dirty="0"/>
              <a:t> </a:t>
            </a:r>
            <a:r>
              <a:rPr lang="en" dirty="0" err="1"/>
              <a:t>and</a:t>
            </a:r>
            <a:r>
              <a:rPr lang="en" dirty="0"/>
              <a:t> </a:t>
            </a:r>
            <a:r>
              <a:rPr lang="en" dirty="0" err="1"/>
              <a:t>experience</a:t>
            </a:r>
            <a:r>
              <a:rPr lang="en" dirty="0"/>
              <a:t> </a:t>
            </a:r>
            <a:r>
              <a:rPr lang="en" dirty="0" err="1"/>
              <a:t>legislation</a:t>
            </a:r>
            <a:r>
              <a:rPr lang="en" dirty="0"/>
              <a:t> </a:t>
            </a:r>
            <a:r>
              <a:rPr lang="en" dirty="0" err="1"/>
              <a:t>states</a:t>
            </a:r>
            <a:r>
              <a:rPr lang="en" dirty="0"/>
              <a:t> </a:t>
            </a:r>
            <a:r>
              <a:rPr lang="en" dirty="0" err="1"/>
              <a:t>advanced </a:t>
            </a:r>
            <a:r>
              <a:rPr lang="en" dirty="0"/>
              <a:t>(13.05.2025).</a:t>
            </a:r>
          </a:p>
          <a:p>
            <a:endParaRPr lang="ru-RU" dirty="0"/>
          </a:p>
          <a:p>
            <a:endParaRPr lang="ru-RU" dirty="0"/>
          </a:p>
        </p:txBody>
      </p:sp>
    </p:spTree>
    <p:extLst>
      <p:ext uri="{BB962C8B-B14F-4D97-AF65-F5344CB8AC3E}">
        <p14:creationId xmlns:p14="http://schemas.microsoft.com/office/powerpoint/2010/main" val="29018736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84167"/>
          </a:xfrm>
        </p:spPr>
        <p:txBody>
          <a:bodyPr/>
          <a:lstStyle/>
          <a:p>
            <a:r>
              <a:rPr lang="en" b="1" dirty="0"/>
              <a:t>UN </a:t>
            </a:r>
            <a:r>
              <a:rPr lang="en" b="1" dirty="0" err="1"/>
              <a:t>, on </a:t>
            </a:r>
            <a:r>
              <a:rPr lang="en" b="1" dirty="0"/>
              <a:t>education .</a:t>
            </a:r>
          </a:p>
        </p:txBody>
      </p:sp>
      <p:sp>
        <p:nvSpPr>
          <p:cNvPr id="3" name="Объект 2"/>
          <p:cNvSpPr>
            <a:spLocks noGrp="1"/>
          </p:cNvSpPr>
          <p:nvPr>
            <p:ph idx="1"/>
          </p:nvPr>
        </p:nvSpPr>
        <p:spPr>
          <a:xfrm>
            <a:off x="838199" y="1291904"/>
            <a:ext cx="10920663" cy="5173063"/>
          </a:xfrm>
        </p:spPr>
        <p:txBody>
          <a:bodyPr>
            <a:normAutofit fontScale="92500"/>
          </a:bodyPr>
          <a:lstStyle/>
          <a:p>
            <a:pPr lvl="0" algn="just"/>
            <a:r>
              <a:rPr lang="en" dirty="0"/>
              <a:t>Technology of artificial intelligence and education. Guide for people responsible for policy formation. Published in 2022. United Nations Educational, Scientific and Cultural Organization 7, </a:t>
            </a:r>
            <a:r>
              <a:rPr lang="en" dirty="0" err="1"/>
              <a:t>Place</a:t>
            </a:r>
            <a:r>
              <a:rPr lang="en" dirty="0"/>
              <a:t> </a:t>
            </a:r>
            <a:r>
              <a:rPr lang="en" dirty="0" err="1"/>
              <a:t>from</a:t>
            </a:r>
            <a:r>
              <a:rPr lang="en" dirty="0"/>
              <a:t> </a:t>
            </a:r>
            <a:r>
              <a:rPr lang="en" dirty="0" err="1"/>
              <a:t>Fontenoy </a:t>
            </a:r>
            <a:r>
              <a:rPr lang="en" dirty="0"/>
              <a:t>, 75352 </a:t>
            </a:r>
            <a:r>
              <a:rPr lang="en" dirty="0" err="1"/>
              <a:t>Paris </a:t>
            </a:r>
            <a:r>
              <a:rPr lang="en" dirty="0"/>
              <a:t>07 SP, </a:t>
            </a:r>
            <a:r>
              <a:rPr lang="en" dirty="0" err="1"/>
              <a:t>France </a:t>
            </a:r>
            <a:r>
              <a:rPr lang="en" dirty="0"/>
              <a:t>.</a:t>
            </a:r>
          </a:p>
          <a:p>
            <a:pPr lvl="0" algn="just"/>
            <a:r>
              <a:rPr lang="en" dirty="0"/>
              <a:t>Guide to the use of generative artificial intelligence and education and scientific research. Published in 2024. United Nations Educational, Scientific and Cultural Organization 7, </a:t>
            </a:r>
            <a:r>
              <a:rPr lang="en" dirty="0" err="1"/>
              <a:t>Place</a:t>
            </a:r>
            <a:r>
              <a:rPr lang="en" dirty="0"/>
              <a:t> </a:t>
            </a:r>
            <a:r>
              <a:rPr lang="en" dirty="0" err="1"/>
              <a:t>from</a:t>
            </a:r>
            <a:r>
              <a:rPr lang="en" dirty="0"/>
              <a:t> </a:t>
            </a:r>
            <a:r>
              <a:rPr lang="en" dirty="0" err="1"/>
              <a:t>Fontenoy </a:t>
            </a:r>
            <a:r>
              <a:rPr lang="en" dirty="0"/>
              <a:t>, 75352 </a:t>
            </a:r>
            <a:r>
              <a:rPr lang="en" dirty="0" err="1"/>
              <a:t>Paris </a:t>
            </a:r>
            <a:r>
              <a:rPr lang="en" dirty="0"/>
              <a:t>07 SP, </a:t>
            </a:r>
            <a:r>
              <a:rPr lang="en" dirty="0" err="1"/>
              <a:t>France </a:t>
            </a:r>
            <a:r>
              <a:rPr lang="en" dirty="0"/>
              <a:t>© UNESCO 2024.</a:t>
            </a:r>
          </a:p>
          <a:p>
            <a:pPr lvl="0" algn="just"/>
            <a:r>
              <a:rPr lang="en" dirty="0"/>
              <a:t>AI competency framework for teachers. Published in 2024 by the United Nations Educational, </a:t>
            </a:r>
            <a:r>
              <a:rPr lang="en" dirty="0" err="1"/>
              <a:t>Scientific </a:t>
            </a:r>
            <a:r>
              <a:rPr lang="en" dirty="0"/>
              <a:t>and Cultural Organization 7, place de </a:t>
            </a:r>
            <a:r>
              <a:rPr lang="en" dirty="0" err="1"/>
              <a:t>Fontenoy </a:t>
            </a:r>
            <a:r>
              <a:rPr lang="en" dirty="0"/>
              <a:t>, 75352 Paris 07 SP, France © UNESCO 2024.</a:t>
            </a:r>
            <a:endParaRPr lang="ru-RU" dirty="0"/>
          </a:p>
          <a:p>
            <a:endParaRPr lang="ru-RU" dirty="0"/>
          </a:p>
        </p:txBody>
      </p:sp>
    </p:spTree>
    <p:extLst>
      <p:ext uri="{BB962C8B-B14F-4D97-AF65-F5344CB8AC3E}">
        <p14:creationId xmlns:p14="http://schemas.microsoft.com/office/powerpoint/2010/main" val="28594170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 sz="3600" b="1" dirty="0">
                <a:latin typeface="Times New Roman Tj" panose="02020603050405020304" pitchFamily="18" charset="-52"/>
              </a:rPr>
              <a:t>The concept of transition to digital education in the Republic of Tajikistan for the period until 2042</a:t>
            </a:r>
            <a:endParaRPr lang="ru-RU" sz="3600" dirty="0">
              <a:latin typeface="Times New Roman Tj" panose="02020603050405020304" pitchFamily="18" charset="-52"/>
            </a:endParaRPr>
          </a:p>
        </p:txBody>
      </p:sp>
      <p:sp>
        <p:nvSpPr>
          <p:cNvPr id="3" name="Объект 2"/>
          <p:cNvSpPr>
            <a:spLocks noGrp="1"/>
          </p:cNvSpPr>
          <p:nvPr>
            <p:ph idx="1"/>
          </p:nvPr>
        </p:nvSpPr>
        <p:spPr>
          <a:xfrm>
            <a:off x="481263" y="1690688"/>
            <a:ext cx="11309684" cy="4950744"/>
          </a:xfrm>
        </p:spPr>
        <p:txBody>
          <a:bodyPr>
            <a:normAutofit lnSpcReduction="10000"/>
          </a:bodyPr>
          <a:lstStyle/>
          <a:p>
            <a:pPr algn="just"/>
            <a:r>
              <a:rPr lang="en" dirty="0"/>
              <a:t>54. With the implementation of digital education, the format (form) of management of educational institutions is gradually changing. A so-called digital environment is being formed in educational institutions.;</a:t>
            </a:r>
          </a:p>
          <a:p>
            <a:pPr algn="just"/>
            <a:r>
              <a:rPr lang="en" dirty="0"/>
              <a:t>59. With the implementation of digital education, the role of the teacher is also changing. In this form of education, the teacher plays the role of a “mediator”. He is a person who directly transmits knowledge, and students and teachers must carefully “copy” each action;</a:t>
            </a:r>
          </a:p>
          <a:p>
            <a:pPr algn="just"/>
            <a:r>
              <a:rPr lang="en" dirty="0"/>
              <a:t>62. Students are increasingly working independently. They search for information themselves and, at the same time, learn how to use and disseminate it.</a:t>
            </a:r>
          </a:p>
          <a:p>
            <a:pPr algn="just"/>
            <a:endParaRPr lang="tg-Cyrl-TJ" dirty="0"/>
          </a:p>
          <a:p>
            <a:endParaRPr lang="ru-RU" dirty="0"/>
          </a:p>
        </p:txBody>
      </p:sp>
    </p:spTree>
    <p:extLst>
      <p:ext uri="{BB962C8B-B14F-4D97-AF65-F5344CB8AC3E}">
        <p14:creationId xmlns:p14="http://schemas.microsoft.com/office/powerpoint/2010/main" val="2570563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014496"/>
          </a:xfrm>
        </p:spPr>
        <p:txBody>
          <a:bodyPr/>
          <a:lstStyle/>
          <a:p>
            <a:pPr algn="ctr"/>
            <a:r>
              <a:rPr lang="en" b="1" dirty="0">
                <a:latin typeface="Times New Roman Tj" panose="02020603050405020304" pitchFamily="18" charset="-52"/>
              </a:rPr>
              <a:t>Why is it important to use a PPE?</a:t>
            </a:r>
            <a:endParaRPr lang="ru-RU" b="1" dirty="0">
              <a:latin typeface="Times New Roman Tj" panose="02020603050405020304" pitchFamily="18" charset="-52"/>
            </a:endParaRPr>
          </a:p>
        </p:txBody>
      </p:sp>
      <p:pic>
        <p:nvPicPr>
          <p:cNvPr id="4" name="Объект 3"/>
          <p:cNvPicPr>
            <a:picLocks noGrp="1"/>
          </p:cNvPicPr>
          <p:nvPr>
            <p:ph idx="1"/>
          </p:nvPr>
        </p:nvPicPr>
        <p:blipFill>
          <a:blip r:embed="rId2"/>
          <a:stretch>
            <a:fillRect/>
          </a:stretch>
        </p:blipFill>
        <p:spPr>
          <a:xfrm>
            <a:off x="1026695" y="1668379"/>
            <a:ext cx="10491537" cy="3818021"/>
          </a:xfrm>
          <a:prstGeom prst="rect">
            <a:avLst/>
          </a:prstGeom>
        </p:spPr>
      </p:pic>
    </p:spTree>
    <p:extLst>
      <p:ext uri="{BB962C8B-B14F-4D97-AF65-F5344CB8AC3E}">
        <p14:creationId xmlns:p14="http://schemas.microsoft.com/office/powerpoint/2010/main" val="4247134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864728"/>
          </a:xfrm>
        </p:spPr>
        <p:txBody>
          <a:bodyPr>
            <a:normAutofit/>
          </a:bodyPr>
          <a:lstStyle/>
          <a:p>
            <a:pPr algn="ctr"/>
            <a:r>
              <a:rPr lang="en" sz="2700" b="1" dirty="0" err="1">
                <a:latin typeface="Times New Roman" panose="02020603050405020304" pitchFamily="18" charset="0"/>
                <a:ea typeface="Times New Roman" panose="02020603050405020304" pitchFamily="18" charset="0"/>
                <a:cs typeface="Times New Roman" panose="02020603050405020304" pitchFamily="18" charset="0"/>
              </a:rPr>
              <a:t>A survey of </a:t>
            </a:r>
            <a:r>
              <a:rPr lang="en" sz="2700" b="1" dirty="0">
                <a:latin typeface="Times New Roman" panose="02020603050405020304" pitchFamily="18" charset="0"/>
                <a:ea typeface="Times New Roman" panose="02020603050405020304" pitchFamily="18" charset="0"/>
                <a:cs typeface="Times New Roman" panose="02020603050405020304" pitchFamily="18" charset="0"/>
              </a:rPr>
              <a:t>1,200 </a:t>
            </a:r>
            <a:r>
              <a:rPr lang="en" sz="2700" b="1" dirty="0" err="1">
                <a:latin typeface="Times New Roman" panose="02020603050405020304" pitchFamily="18" charset="0"/>
                <a:ea typeface="Times New Roman" panose="02020603050405020304" pitchFamily="18" charset="0"/>
                <a:cs typeface="Times New Roman" panose="02020603050405020304" pitchFamily="18" charset="0"/>
              </a:rPr>
              <a:t>students aged 18 </a:t>
            </a:r>
            <a:r>
              <a:rPr lang="en" sz="2700" b="1" dirty="0">
                <a:latin typeface="Times New Roman" panose="02020603050405020304" pitchFamily="18" charset="0"/>
                <a:ea typeface="Times New Roman" panose="02020603050405020304" pitchFamily="18" charset="0"/>
                <a:cs typeface="Times New Roman" panose="02020603050405020304" pitchFamily="18" charset="0"/>
              </a:rPr>
              <a:t>to 24 </a:t>
            </a:r>
            <a:r>
              <a:rPr lang="en" sz="2700" b="1" dirty="0" err="1">
                <a:latin typeface="Times New Roman" panose="02020603050405020304" pitchFamily="18" charset="0"/>
                <a:ea typeface="Times New Roman" panose="02020603050405020304" pitchFamily="18" charset="0"/>
                <a:cs typeface="Times New Roman" panose="02020603050405020304" pitchFamily="18" charset="0"/>
              </a:rPr>
              <a:t>across</a:t>
            </a:r>
            <a:r>
              <a:rPr lang="en" sz="2700" b="1" dirty="0">
                <a:latin typeface="Times New Roman" panose="02020603050405020304" pitchFamily="18" charset="0"/>
                <a:ea typeface="Times New Roman" panose="02020603050405020304" pitchFamily="18" charset="0"/>
                <a:cs typeface="Times New Roman" panose="02020603050405020304" pitchFamily="18" charset="0"/>
              </a:rPr>
              <a:t> </a:t>
            </a:r>
            <a:r>
              <a:rPr lang="en" sz="2700" b="1" dirty="0" err="1">
                <a:latin typeface="Times New Roman" panose="02020603050405020304" pitchFamily="18" charset="0"/>
                <a:ea typeface="Times New Roman" panose="02020603050405020304" pitchFamily="18" charset="0"/>
                <a:cs typeface="Times New Roman" panose="02020603050405020304" pitchFamily="18" charset="0"/>
              </a:rPr>
              <a:t>show </a:t>
            </a:r>
            <a:r>
              <a:rPr lang="en" sz="2700" b="1" dirty="0">
                <a:latin typeface="Times New Roman" panose="02020603050405020304" pitchFamily="18" charset="0"/>
                <a:ea typeface="Times New Roman" panose="02020603050405020304" pitchFamily="18" charset="0"/>
                <a:cs typeface="Times New Roman" panose="02020603050405020304" pitchFamily="18" charset="0"/>
              </a:rPr>
              <a:t>US </a:t>
            </a:r>
            <a:r>
              <a:rPr lang="en" sz="2700" b="1" dirty="0" err="1">
                <a:latin typeface="Times New Roman" panose="02020603050405020304" pitchFamily="18" charset="0"/>
                <a:ea typeface="Times New Roman" panose="02020603050405020304" pitchFamily="18" charset="0"/>
                <a:cs typeface="Times New Roman" panose="02020603050405020304" pitchFamily="18" charset="0"/>
              </a:rPr>
              <a:t>states</a:t>
            </a:r>
            <a:r>
              <a:rPr lang="en" sz="2700" b="1" dirty="0">
                <a:latin typeface="Times New Roman" panose="02020603050405020304" pitchFamily="18" charset="0"/>
                <a:ea typeface="Times New Roman" panose="02020603050405020304" pitchFamily="18" charset="0"/>
                <a:cs typeface="Times New Roman" panose="02020603050405020304" pitchFamily="18" charset="0"/>
              </a:rPr>
              <a:t> </a:t>
            </a:r>
            <a:r>
              <a:rPr lang="en" sz="2700" b="1" dirty="0" err="1">
                <a:latin typeface="Times New Roman" panose="02020603050405020304" pitchFamily="18" charset="0"/>
                <a:ea typeface="Times New Roman" panose="02020603050405020304" pitchFamily="18" charset="0"/>
                <a:cs typeface="Times New Roman" panose="02020603050405020304" pitchFamily="18" charset="0"/>
              </a:rPr>
              <a:t>that </a:t>
            </a:r>
            <a:r>
              <a:rPr lang="en" sz="2700" b="1" dirty="0">
                <a:latin typeface="Times New Roman" panose="02020603050405020304" pitchFamily="18" charset="0"/>
                <a:ea typeface="Times New Roman" panose="02020603050405020304" pitchFamily="18" charset="0"/>
                <a:cs typeface="Times New Roman" panose="02020603050405020304" pitchFamily="18" charset="0"/>
              </a:rPr>
              <a:t>three </a:t>
            </a:r>
            <a:r>
              <a:rPr lang="en" sz="2700" b="1" dirty="0" err="1">
                <a:latin typeface="Times New Roman" panose="02020603050405020304" pitchFamily="18" charset="0"/>
                <a:ea typeface="Times New Roman" panose="02020603050405020304" pitchFamily="18" charset="0"/>
                <a:cs typeface="Times New Roman" panose="02020603050405020304" pitchFamily="18" charset="0"/>
              </a:rPr>
              <a:t>of them were </a:t>
            </a:r>
            <a:r>
              <a:rPr lang="en" sz="2700" b="1" dirty="0">
                <a:latin typeface="Times New Roman" panose="02020603050405020304" pitchFamily="18" charset="0"/>
                <a:ea typeface="Times New Roman" panose="02020603050405020304" pitchFamily="18" charset="0"/>
                <a:cs typeface="Times New Roman" panose="02020603050405020304" pitchFamily="18" charset="0"/>
              </a:rPr>
              <a:t>ZS​ </a:t>
            </a:r>
            <a:r>
              <a:rPr lang="en" sz="2700" b="1" dirty="0" err="1">
                <a:latin typeface="Times New Roman" panose="02020603050405020304" pitchFamily="18" charset="0"/>
                <a:ea typeface="Times New Roman" panose="02020603050405020304" pitchFamily="18" charset="0"/>
                <a:cs typeface="Times New Roman" panose="02020603050405020304" pitchFamily="18" charset="0"/>
              </a:rPr>
              <a:t>use</a:t>
            </a:r>
            <a:r>
              <a:rPr lang="en" sz="2700" b="1" dirty="0">
                <a:latin typeface="Times New Roman" panose="02020603050405020304" pitchFamily="18" charset="0"/>
                <a:ea typeface="Times New Roman" panose="02020603050405020304" pitchFamily="18" charset="0"/>
                <a:cs typeface="Times New Roman" panose="02020603050405020304" pitchFamily="18" charset="0"/>
              </a:rPr>
              <a:t> </a:t>
            </a:r>
            <a:r>
              <a:rPr lang="en" sz="2700" b="1" dirty="0" err="1">
                <a:latin typeface="Times New Roman" panose="02020603050405020304" pitchFamily="18" charset="0"/>
                <a:ea typeface="Times New Roman" panose="02020603050405020304" pitchFamily="18" charset="0"/>
                <a:cs typeface="Times New Roman" panose="02020603050405020304" pitchFamily="18" charset="0"/>
              </a:rPr>
              <a:t>they take</a:t>
            </a:r>
            <a:r>
              <a:rPr lang="en" sz="2700" b="1" dirty="0">
                <a:latin typeface="Times New Roman" panose="02020603050405020304" pitchFamily="18" charset="0"/>
                <a:ea typeface="Times New Roman" panose="02020603050405020304" pitchFamily="18" charset="0"/>
                <a:cs typeface="Times New Roman" panose="02020603050405020304" pitchFamily="18" charset="0"/>
              </a:rPr>
              <a:t> </a:t>
            </a:r>
            <a:r>
              <a:rPr lang="en" sz="2700" b="1" dirty="0" err="1">
                <a:latin typeface="Times New Roman" panose="02020603050405020304" pitchFamily="18" charset="0"/>
                <a:ea typeface="Times New Roman" panose="02020603050405020304" pitchFamily="18" charset="0"/>
                <a:cs typeface="Times New Roman" panose="02020603050405020304" pitchFamily="18" charset="0"/>
              </a:rPr>
              <a:t>and</a:t>
            </a:r>
            <a:r>
              <a:rPr lang="en" sz="2700" b="1" dirty="0">
                <a:latin typeface="Times New Roman" panose="02020603050405020304" pitchFamily="18" charset="0"/>
                <a:ea typeface="Times New Roman" panose="02020603050405020304" pitchFamily="18" charset="0"/>
                <a:cs typeface="Times New Roman" panose="02020603050405020304" pitchFamily="18" charset="0"/>
              </a:rPr>
              <a:t> </a:t>
            </a:r>
            <a:r>
              <a:rPr lang="en" sz="2700" b="1" dirty="0" err="1">
                <a:latin typeface="Times New Roman" panose="02020603050405020304" pitchFamily="18" charset="0"/>
                <a:ea typeface="Times New Roman" panose="02020603050405020304" pitchFamily="18" charset="0"/>
                <a:cs typeface="Times New Roman" panose="02020603050405020304" pitchFamily="18" charset="0"/>
              </a:rPr>
              <a:t>for </a:t>
            </a:r>
            <a:r>
              <a:rPr lang="en" sz="2700" b="1" dirty="0">
                <a:latin typeface="Times New Roman" panose="02020603050405020304" pitchFamily="18" charset="0"/>
                <a:ea typeface="Times New Roman" panose="02020603050405020304" pitchFamily="18" charset="0"/>
                <a:cs typeface="Times New Roman" panose="02020603050405020304" pitchFamily="18" charset="0"/>
              </a:rPr>
              <a:t>this </a:t>
            </a:r>
            <a:r>
              <a:rPr lang="en" sz="2700" b="1" dirty="0" err="1">
                <a:latin typeface="Times New Roman" panose="02020603050405020304" pitchFamily="18" charset="0"/>
                <a:ea typeface="Times New Roman" panose="02020603050405020304" pitchFamily="18" charset="0"/>
                <a:cs typeface="Times New Roman" panose="02020603050405020304" pitchFamily="18" charset="0"/>
              </a:rPr>
              <a:t>purpose </a:t>
            </a:r>
            <a:r>
              <a:rPr lang="en" sz="2700" b="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p>
        </p:txBody>
      </p:sp>
      <p:sp>
        <p:nvSpPr>
          <p:cNvPr id="3" name="Объект 2"/>
          <p:cNvSpPr>
            <a:spLocks noGrp="1"/>
          </p:cNvSpPr>
          <p:nvPr>
            <p:ph idx="1"/>
          </p:nvPr>
        </p:nvSpPr>
        <p:spPr>
          <a:xfrm>
            <a:off x="838200" y="2454441"/>
            <a:ext cx="10515600" cy="3722521"/>
          </a:xfrm>
        </p:spPr>
        <p:txBody>
          <a:bodyPr>
            <a:normAutofit lnSpcReduction="10000"/>
          </a:bodyPr>
          <a:lstStyle/>
          <a:p>
            <a:pPr lvl="0"/>
            <a:r>
              <a:rPr lang="en" sz="3600" dirty="0" err="1">
                <a:latin typeface="Times New Roman Tj" panose="02020603050405020304" pitchFamily="18" charset="-52"/>
              </a:rPr>
              <a:t>for</a:t>
            </a:r>
            <a:r>
              <a:rPr lang="en" sz="3600" dirty="0">
                <a:latin typeface="Times New Roman Tj" panose="02020603050405020304" pitchFamily="18" charset="-52"/>
              </a:rPr>
              <a:t> </a:t>
            </a:r>
            <a:r>
              <a:rPr lang="en" sz="3600" dirty="0" err="1">
                <a:latin typeface="Times New Roman Tj" panose="02020603050405020304" pitchFamily="18" charset="-52"/>
              </a:rPr>
              <a:t>writing</a:t>
            </a:r>
            <a:r>
              <a:rPr lang="en" sz="3600" dirty="0">
                <a:latin typeface="Times New Roman Tj" panose="02020603050405020304" pitchFamily="18" charset="-52"/>
              </a:rPr>
              <a:t> </a:t>
            </a:r>
            <a:r>
              <a:rPr lang="en" sz="3600" dirty="0" err="1">
                <a:latin typeface="Times New Roman Tj" panose="02020603050405020304" pitchFamily="18" charset="-52"/>
              </a:rPr>
              <a:t>lecture</a:t>
            </a:r>
            <a:r>
              <a:rPr lang="en" sz="3600" dirty="0">
                <a:latin typeface="Times New Roman Tj" panose="02020603050405020304" pitchFamily="18" charset="-52"/>
              </a:rPr>
              <a:t> </a:t>
            </a:r>
            <a:r>
              <a:rPr lang="en" sz="3600" dirty="0" err="1">
                <a:latin typeface="Times New Roman Tj" panose="02020603050405020304" pitchFamily="18" charset="-52"/>
              </a:rPr>
              <a:t>abstracts </a:t>
            </a:r>
            <a:r>
              <a:rPr lang="en" sz="3600" dirty="0">
                <a:latin typeface="Times New Roman Tj" panose="02020603050405020304" pitchFamily="18" charset="-52"/>
              </a:rPr>
              <a:t>/ </a:t>
            </a:r>
            <a:r>
              <a:rPr lang="en" sz="3600" dirty="0" err="1">
                <a:latin typeface="Times New Roman Tj" panose="02020603050405020304" pitchFamily="18" charset="-52"/>
              </a:rPr>
              <a:t>projects </a:t>
            </a:r>
            <a:r>
              <a:rPr lang="en" sz="3600" dirty="0">
                <a:latin typeface="Times New Roman Tj" panose="02020603050405020304" pitchFamily="18" charset="-52"/>
              </a:rPr>
              <a:t>(49%);</a:t>
            </a:r>
          </a:p>
          <a:p>
            <a:pPr lvl="0"/>
            <a:r>
              <a:rPr lang="en" sz="3600" dirty="0" err="1">
                <a:latin typeface="Times New Roman Tj" panose="02020603050405020304" pitchFamily="18" charset="-52"/>
              </a:rPr>
              <a:t>inference </a:t>
            </a:r>
            <a:r>
              <a:rPr lang="en" sz="3600" dirty="0">
                <a:latin typeface="Times New Roman Tj" panose="02020603050405020304" pitchFamily="18" charset="-52"/>
              </a:rPr>
              <a:t>from </a:t>
            </a:r>
            <a:r>
              <a:rPr lang="en" sz="3600" dirty="0" err="1">
                <a:latin typeface="Times New Roman Tj" panose="02020603050405020304" pitchFamily="18" charset="-52"/>
              </a:rPr>
              <a:t>texts</a:t>
            </a:r>
            <a:r>
              <a:rPr lang="en" sz="3600" dirty="0">
                <a:latin typeface="Times New Roman Tj" panose="02020603050405020304" pitchFamily="18" charset="-52"/>
              </a:rPr>
              <a:t> </a:t>
            </a:r>
            <a:r>
              <a:rPr lang="en" sz="3600" dirty="0" err="1">
                <a:latin typeface="Times New Roman Tj" panose="02020603050405020304" pitchFamily="18" charset="-52"/>
              </a:rPr>
              <a:t>long </a:t>
            </a:r>
            <a:r>
              <a:rPr lang="en" sz="3600" dirty="0">
                <a:latin typeface="Times New Roman Tj" panose="02020603050405020304" pitchFamily="18" charset="-52"/>
              </a:rPr>
              <a:t>(48%);</a:t>
            </a:r>
          </a:p>
          <a:p>
            <a:pPr lvl="0"/>
            <a:r>
              <a:rPr lang="en" sz="3600" dirty="0" err="1">
                <a:latin typeface="Times New Roman Tj" panose="02020603050405020304" pitchFamily="18" charset="-52"/>
              </a:rPr>
              <a:t>Search</a:t>
            </a:r>
            <a:r>
              <a:rPr lang="en" sz="3600" dirty="0">
                <a:latin typeface="Times New Roman Tj" panose="02020603050405020304" pitchFamily="18" charset="-52"/>
              </a:rPr>
              <a:t> </a:t>
            </a:r>
            <a:r>
              <a:rPr lang="en" sz="3600" dirty="0" err="1">
                <a:latin typeface="Times New Roman Tj" panose="02020603050405020304" pitchFamily="18" charset="-52"/>
              </a:rPr>
              <a:t>ideas</a:t>
            </a:r>
            <a:r>
              <a:rPr lang="en" sz="3600" dirty="0">
                <a:latin typeface="Times New Roman Tj" panose="02020603050405020304" pitchFamily="18" charset="-52"/>
              </a:rPr>
              <a:t> </a:t>
            </a:r>
            <a:r>
              <a:rPr lang="en" sz="3600" dirty="0" err="1">
                <a:latin typeface="Times New Roman Tj" panose="02020603050405020304" pitchFamily="18" charset="-52"/>
              </a:rPr>
              <a:t>for</a:t>
            </a:r>
            <a:r>
              <a:rPr lang="en" sz="3600" dirty="0">
                <a:latin typeface="Times New Roman Tj" panose="02020603050405020304" pitchFamily="18" charset="-52"/>
              </a:rPr>
              <a:t> </a:t>
            </a:r>
            <a:r>
              <a:rPr lang="en" sz="3600" dirty="0" err="1">
                <a:latin typeface="Times New Roman Tj" panose="02020603050405020304" pitchFamily="18" charset="-52"/>
              </a:rPr>
              <a:t>projects</a:t>
            </a:r>
            <a:r>
              <a:rPr lang="en" sz="3600" dirty="0">
                <a:latin typeface="Times New Roman Tj" panose="02020603050405020304" pitchFamily="18" charset="-52"/>
              </a:rPr>
              <a:t> </a:t>
            </a:r>
            <a:r>
              <a:rPr lang="en" sz="3600" dirty="0" err="1">
                <a:latin typeface="Times New Roman Tj" panose="02020603050405020304" pitchFamily="18" charset="-52"/>
              </a:rPr>
              <a:t>creativity </a:t>
            </a:r>
            <a:r>
              <a:rPr lang="en" sz="3600" dirty="0">
                <a:latin typeface="Times New Roman Tj" panose="02020603050405020304" pitchFamily="18" charset="-52"/>
              </a:rPr>
              <a:t>(45%);</a:t>
            </a:r>
          </a:p>
          <a:p>
            <a:pPr lvl="0"/>
            <a:r>
              <a:rPr lang="en" sz="3600" dirty="0" err="1">
                <a:latin typeface="Times New Roman Tj" panose="02020603050405020304" pitchFamily="18" charset="-52"/>
              </a:rPr>
              <a:t>study</a:t>
            </a:r>
            <a:r>
              <a:rPr lang="en" sz="3600" dirty="0">
                <a:latin typeface="Times New Roman Tj" panose="02020603050405020304" pitchFamily="18" charset="-52"/>
              </a:rPr>
              <a:t> </a:t>
            </a:r>
            <a:r>
              <a:rPr lang="en" sz="3600" dirty="0" err="1">
                <a:latin typeface="Times New Roman Tj" panose="02020603050405020304" pitchFamily="18" charset="-52"/>
              </a:rPr>
              <a:t>topics </a:t>
            </a:r>
            <a:r>
              <a:rPr lang="en" sz="3600" dirty="0">
                <a:latin typeface="Times New Roman Tj" panose="02020603050405020304" pitchFamily="18" charset="-52"/>
              </a:rPr>
              <a:t>(44%);</a:t>
            </a:r>
          </a:p>
          <a:p>
            <a:pPr lvl="0"/>
            <a:r>
              <a:rPr lang="en" sz="3600" dirty="0" err="1">
                <a:latin typeface="Times New Roman Tj" panose="02020603050405020304" pitchFamily="18" charset="-52"/>
              </a:rPr>
              <a:t>editing</a:t>
            </a:r>
            <a:r>
              <a:rPr lang="en" sz="3600" dirty="0">
                <a:latin typeface="Times New Roman Tj" panose="02020603050405020304" pitchFamily="18" charset="-52"/>
              </a:rPr>
              <a:t> </a:t>
            </a:r>
            <a:r>
              <a:rPr lang="en" sz="3600" dirty="0" err="1">
                <a:latin typeface="Times New Roman Tj" panose="02020603050405020304" pitchFamily="18" charset="-52"/>
              </a:rPr>
              <a:t>text </a:t>
            </a:r>
            <a:r>
              <a:rPr lang="en" sz="3600" dirty="0">
                <a:latin typeface="Times New Roman Tj" panose="02020603050405020304" pitchFamily="18" charset="-52"/>
              </a:rPr>
              <a:t>(44%).</a:t>
            </a:r>
          </a:p>
          <a:p>
            <a:endParaRPr lang="ru-RU" dirty="0"/>
          </a:p>
        </p:txBody>
      </p:sp>
    </p:spTree>
    <p:extLst>
      <p:ext uri="{BB962C8B-B14F-4D97-AF65-F5344CB8AC3E}">
        <p14:creationId xmlns:p14="http://schemas.microsoft.com/office/powerpoint/2010/main" val="2722106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401053"/>
            <a:ext cx="11678654" cy="6224336"/>
          </a:xfrm>
        </p:spPr>
        <p:txBody>
          <a:bodyPr>
            <a:normAutofit fontScale="77500" lnSpcReduction="20000"/>
          </a:bodyPr>
          <a:lstStyle/>
          <a:p>
            <a:pPr algn="just">
              <a:lnSpc>
                <a:spcPct val="120000"/>
              </a:lnSpc>
              <a:spcBef>
                <a:spcPts val="0"/>
              </a:spcBef>
            </a:pPr>
            <a:r>
              <a:rPr lang="en" b="1" dirty="0" err="1">
                <a:latin typeface="Times New Roman Tj" panose="02020603050405020304" pitchFamily="18" charset="-52"/>
              </a:rPr>
              <a:t>Current</a:t>
            </a:r>
            <a:r>
              <a:rPr lang="en" b="1" dirty="0">
                <a:latin typeface="Times New Roman Tj" panose="02020603050405020304" pitchFamily="18" charset="-52"/>
              </a:rPr>
              <a:t> </a:t>
            </a:r>
            <a:r>
              <a:rPr lang="en" b="1" dirty="0" err="1">
                <a:latin typeface="Times New Roman Tj" panose="02020603050405020304" pitchFamily="18" charset="-52"/>
              </a:rPr>
              <a:t>implementation</a:t>
            </a:r>
            <a:r>
              <a:rPr lang="en" b="1" dirty="0">
                <a:latin typeface="Times New Roman Tj" panose="02020603050405020304" pitchFamily="18" charset="-52"/>
              </a:rPr>
              <a:t> </a:t>
            </a:r>
            <a:r>
              <a:rPr lang="en" b="1" dirty="0" err="1">
                <a:latin typeface="Times New Roman Tj" panose="02020603050405020304" pitchFamily="18" charset="-52"/>
              </a:rPr>
              <a:t>mind</a:t>
            </a:r>
            <a:r>
              <a:rPr lang="en" b="1" dirty="0">
                <a:latin typeface="Times New Roman Tj" panose="02020603050405020304" pitchFamily="18" charset="-52"/>
              </a:rPr>
              <a:t> </a:t>
            </a:r>
            <a:r>
              <a:rPr lang="en" b="1" dirty="0" err="1">
                <a:latin typeface="Times New Roman Tj" panose="02020603050405020304" pitchFamily="18" charset="-52"/>
              </a:rPr>
              <a:t>artificial</a:t>
            </a:r>
            <a:r>
              <a:rPr lang="en" b="1" dirty="0">
                <a:latin typeface="Times New Roman Tj" panose="02020603050405020304" pitchFamily="18" charset="-52"/>
              </a:rPr>
              <a:t> </a:t>
            </a:r>
            <a:r>
              <a:rPr lang="en" b="1" dirty="0" err="1">
                <a:latin typeface="Times New Roman Tj" panose="02020603050405020304" pitchFamily="18" charset="-52"/>
              </a:rPr>
              <a:t>depending </a:t>
            </a:r>
            <a:r>
              <a:rPr lang="en" b="1" dirty="0">
                <a:latin typeface="Times New Roman Tj" panose="02020603050405020304" pitchFamily="18" charset="-52"/>
              </a:rPr>
              <a:t>on </a:t>
            </a:r>
            <a:r>
              <a:rPr lang="en" b="1" dirty="0" err="1">
                <a:latin typeface="Times New Roman Tj" panose="02020603050405020304" pitchFamily="18" charset="-52"/>
              </a:rPr>
              <a:t>the state</a:t>
            </a:r>
            <a:r>
              <a:rPr lang="en" b="1" dirty="0">
                <a:latin typeface="Times New Roman Tj" panose="02020603050405020304" pitchFamily="18" charset="-52"/>
              </a:rPr>
              <a:t> </a:t>
            </a:r>
            <a:r>
              <a:rPr lang="en" b="1" dirty="0" err="1">
                <a:latin typeface="Times New Roman Tj" panose="02020603050405020304" pitchFamily="18" charset="-52"/>
              </a:rPr>
              <a:t>difference</a:t>
            </a:r>
            <a:r>
              <a:rPr lang="en" b="1" dirty="0">
                <a:latin typeface="Times New Roman Tj" panose="02020603050405020304" pitchFamily="18" charset="-52"/>
              </a:rPr>
              <a:t> </a:t>
            </a:r>
            <a:r>
              <a:rPr lang="en" b="1" dirty="0" err="1">
                <a:latin typeface="Times New Roman Tj" panose="02020603050405020304" pitchFamily="18" charset="-52"/>
              </a:rPr>
              <a:t>does </a:t>
            </a:r>
            <a:r>
              <a:rPr lang="en" b="1" dirty="0">
                <a:latin typeface="Times New Roman Tj" panose="02020603050405020304" pitchFamily="18" charset="-52"/>
              </a:rPr>
              <a:t>;</a:t>
            </a:r>
          </a:p>
          <a:p>
            <a:pPr algn="just">
              <a:lnSpc>
                <a:spcPct val="120000"/>
              </a:lnSpc>
              <a:spcBef>
                <a:spcPts val="0"/>
              </a:spcBef>
            </a:pPr>
            <a:r>
              <a:rPr lang="en" b="1" dirty="0" err="1">
                <a:latin typeface="Times New Roman Tj" panose="02020603050405020304" pitchFamily="18" charset="-52"/>
              </a:rPr>
              <a:t>Students</a:t>
            </a:r>
            <a:r>
              <a:rPr lang="en" b="1" dirty="0">
                <a:latin typeface="Times New Roman Tj" panose="02020603050405020304" pitchFamily="18" charset="-52"/>
              </a:rPr>
              <a:t> </a:t>
            </a:r>
            <a:r>
              <a:rPr lang="en" b="1" dirty="0" err="1">
                <a:latin typeface="Times New Roman Tj" panose="02020603050405020304" pitchFamily="18" charset="-52"/>
              </a:rPr>
              <a:t>mind</a:t>
            </a:r>
            <a:r>
              <a:rPr lang="en" b="1" dirty="0">
                <a:latin typeface="Times New Roman Tj" panose="02020603050405020304" pitchFamily="18" charset="-52"/>
              </a:rPr>
              <a:t> </a:t>
            </a:r>
            <a:r>
              <a:rPr lang="en" b="1" dirty="0" err="1">
                <a:latin typeface="Times New Roman Tj" panose="02020603050405020304" pitchFamily="18" charset="-52"/>
              </a:rPr>
              <a:t>artificial</a:t>
            </a:r>
            <a:r>
              <a:rPr lang="en" b="1" dirty="0">
                <a:latin typeface="Times New Roman Tj" panose="02020603050405020304" pitchFamily="18" charset="-52"/>
              </a:rPr>
              <a:t> </a:t>
            </a:r>
            <a:r>
              <a:rPr lang="en" b="1" dirty="0" err="1">
                <a:latin typeface="Times New Roman Tj" panose="02020603050405020304" pitchFamily="18" charset="-52"/>
              </a:rPr>
              <a:t>independently</a:t>
            </a:r>
            <a:r>
              <a:rPr lang="en" b="1" dirty="0">
                <a:latin typeface="Times New Roman Tj" panose="02020603050405020304" pitchFamily="18" charset="-52"/>
              </a:rPr>
              <a:t> </a:t>
            </a:r>
            <a:r>
              <a:rPr lang="en" b="1" dirty="0" err="1">
                <a:latin typeface="Times New Roman Tj" panose="02020603050405020304" pitchFamily="18" charset="-52"/>
              </a:rPr>
              <a:t>learn </a:t>
            </a:r>
            <a:r>
              <a:rPr lang="en" b="1" dirty="0">
                <a:latin typeface="Times New Roman Tj" panose="02020603050405020304" pitchFamily="18" charset="-52"/>
              </a:rPr>
              <a:t>- </a:t>
            </a:r>
            <a:br>
              <a:rPr lang="ru-RU" dirty="0">
                <a:latin typeface="Times New Roman Tj" panose="02020603050405020304" pitchFamily="18" charset="-52"/>
              </a:rPr>
            </a:br>
            <a:r>
              <a:rPr lang="en" dirty="0" err="1">
                <a:latin typeface="Times New Roman Tj" panose="02020603050405020304" pitchFamily="18" charset="-52"/>
              </a:rPr>
              <a:t>ask</a:t>
            </a:r>
            <a:r>
              <a:rPr lang="en" dirty="0">
                <a:latin typeface="Times New Roman Tj" panose="02020603050405020304" pitchFamily="18" charset="-52"/>
              </a:rPr>
              <a:t> </a:t>
            </a:r>
            <a:r>
              <a:rPr lang="en" dirty="0" err="1">
                <a:latin typeface="Times New Roman Tj" panose="02020603050405020304" pitchFamily="18" charset="-52"/>
              </a:rPr>
              <a:t>OpenAI</a:t>
            </a:r>
            <a:r>
              <a:rPr lang="en" dirty="0">
                <a:latin typeface="Times New Roman Tj" panose="02020603050405020304" pitchFamily="18" charset="-52"/>
              </a:rPr>
              <a:t> </a:t>
            </a:r>
            <a:r>
              <a:rPr lang="en" dirty="0" err="1">
                <a:latin typeface="Times New Roman Tj" panose="02020603050405020304" pitchFamily="18" charset="-52"/>
              </a:rPr>
              <a:t>show</a:t>
            </a:r>
            <a:r>
              <a:rPr lang="en" dirty="0">
                <a:latin typeface="Times New Roman Tj" panose="02020603050405020304" pitchFamily="18" charset="-52"/>
              </a:rPr>
              <a:t> </a:t>
            </a:r>
            <a:r>
              <a:rPr lang="en" dirty="0" err="1">
                <a:latin typeface="Times New Roman Tj" panose="02020603050405020304" pitchFamily="18" charset="-52"/>
              </a:rPr>
              <a:t>that </a:t>
            </a:r>
            <a:r>
              <a:rPr lang="en" dirty="0">
                <a:latin typeface="Times New Roman Tj" panose="02020603050405020304" pitchFamily="18" charset="-52"/>
              </a:rPr>
              <a:t>75 % </a:t>
            </a:r>
            <a:r>
              <a:rPr lang="en" dirty="0" err="1">
                <a:latin typeface="Times New Roman Tj" panose="02020603050405020304" pitchFamily="18" charset="-52"/>
              </a:rPr>
              <a:t>of students</a:t>
            </a:r>
            <a:r>
              <a:rPr lang="en" dirty="0">
                <a:latin typeface="Times New Roman Tj" panose="02020603050405020304" pitchFamily="18" charset="-52"/>
              </a:rPr>
              <a:t> </a:t>
            </a:r>
            <a:r>
              <a:rPr lang="en" dirty="0" err="1">
                <a:latin typeface="Times New Roman Tj" panose="02020603050405020304" pitchFamily="18" charset="-52"/>
              </a:rPr>
              <a:t>want information </a:t>
            </a:r>
            <a:r>
              <a:rPr lang="en" dirty="0">
                <a:latin typeface="Times New Roman Tj" panose="02020603050405020304" pitchFamily="18" charset="-52"/>
              </a:rPr>
              <a:t>in </a:t>
            </a:r>
            <a:r>
              <a:rPr lang="en" dirty="0" err="1">
                <a:latin typeface="Times New Roman Tj" panose="02020603050405020304" pitchFamily="18" charset="-52"/>
              </a:rPr>
              <a:t>the field of </a:t>
            </a:r>
            <a:r>
              <a:rPr lang="en" dirty="0">
                <a:latin typeface="Times New Roman Tj" panose="02020603050405020304" pitchFamily="18" charset="-52"/>
              </a:rPr>
              <a:t>health </a:t>
            </a:r>
            <a:r>
              <a:rPr lang="en" dirty="0" err="1">
                <a:latin typeface="Times New Roman Tj" panose="02020603050405020304" pitchFamily="18" charset="-52"/>
              </a:rPr>
              <a:t>take </a:t>
            </a:r>
            <a:r>
              <a:rPr lang="en" dirty="0">
                <a:latin typeface="Times New Roman Tj" panose="02020603050405020304" pitchFamily="18" charset="-52"/>
              </a:rPr>
              <a:t>, </a:t>
            </a:r>
            <a:r>
              <a:rPr lang="en" dirty="0" err="1">
                <a:latin typeface="Times New Roman Tj" panose="02020603050405020304" pitchFamily="18" charset="-52"/>
              </a:rPr>
              <a:t>but</a:t>
            </a:r>
            <a:r>
              <a:rPr lang="en" dirty="0">
                <a:latin typeface="Times New Roman Tj" panose="02020603050405020304" pitchFamily="18" charset="-52"/>
              </a:rPr>
              <a:t> </a:t>
            </a:r>
            <a:r>
              <a:rPr lang="en" dirty="0" err="1">
                <a:latin typeface="Times New Roman Tj" panose="02020603050405020304" pitchFamily="18" charset="-52"/>
              </a:rPr>
              <a:t>only </a:t>
            </a:r>
            <a:r>
              <a:rPr lang="en" dirty="0">
                <a:latin typeface="Times New Roman Tj" panose="02020603050405020304" pitchFamily="18" charset="-52"/>
              </a:rPr>
              <a:t>25% </a:t>
            </a:r>
            <a:r>
              <a:rPr lang="en" dirty="0" err="1">
                <a:latin typeface="Times New Roman Tj" panose="02020603050405020304" pitchFamily="18" charset="-52"/>
              </a:rPr>
              <a:t>of institutions</a:t>
            </a:r>
            <a:r>
              <a:rPr lang="en" dirty="0">
                <a:latin typeface="Times New Roman Tj" panose="02020603050405020304" pitchFamily="18" charset="-52"/>
              </a:rPr>
              <a:t> </a:t>
            </a:r>
            <a:r>
              <a:rPr lang="en" dirty="0" err="1">
                <a:latin typeface="Times New Roman Tj" panose="02020603050405020304" pitchFamily="18" charset="-52"/>
              </a:rPr>
              <a:t>educational</a:t>
            </a:r>
            <a:r>
              <a:rPr lang="en" dirty="0">
                <a:latin typeface="Times New Roman Tj" panose="02020603050405020304" pitchFamily="18" charset="-52"/>
              </a:rPr>
              <a:t> </a:t>
            </a:r>
            <a:r>
              <a:rPr lang="en" dirty="0" err="1">
                <a:latin typeface="Times New Roman Tj" panose="02020603050405020304" pitchFamily="18" charset="-52"/>
              </a:rPr>
              <a:t>right now</a:t>
            </a:r>
            <a:r>
              <a:rPr lang="en" dirty="0">
                <a:latin typeface="Times New Roman Tj" panose="02020603050405020304" pitchFamily="18" charset="-52"/>
              </a:rPr>
              <a:t> </a:t>
            </a:r>
            <a:r>
              <a:rPr lang="en" dirty="0" err="1">
                <a:latin typeface="Times New Roman Tj" panose="02020603050405020304" pitchFamily="18" charset="-52"/>
              </a:rPr>
              <a:t>time</a:t>
            </a:r>
            <a:r>
              <a:rPr lang="en" dirty="0">
                <a:latin typeface="Times New Roman Tj" panose="02020603050405020304" pitchFamily="18" charset="-52"/>
              </a:rPr>
              <a:t> </a:t>
            </a:r>
            <a:r>
              <a:rPr lang="en" dirty="0" err="1">
                <a:latin typeface="Times New Roman Tj" panose="02020603050405020304" pitchFamily="18" charset="-52"/>
              </a:rPr>
              <a:t>such</a:t>
            </a:r>
            <a:r>
              <a:rPr lang="en" dirty="0">
                <a:latin typeface="Times New Roman Tj" panose="02020603050405020304" pitchFamily="18" charset="-52"/>
              </a:rPr>
              <a:t> </a:t>
            </a:r>
            <a:r>
              <a:rPr lang="en" dirty="0" err="1">
                <a:latin typeface="Times New Roman Tj" panose="02020603050405020304" pitchFamily="18" charset="-52"/>
              </a:rPr>
              <a:t>the opportunity</a:t>
            </a:r>
            <a:r>
              <a:rPr lang="en" dirty="0">
                <a:latin typeface="Times New Roman Tj" panose="02020603050405020304" pitchFamily="18" charset="-52"/>
              </a:rPr>
              <a:t> </a:t>
            </a:r>
            <a:r>
              <a:rPr lang="en" dirty="0" err="1">
                <a:latin typeface="Times New Roman Tj" panose="02020603050405020304" pitchFamily="18" charset="-52"/>
              </a:rPr>
              <a:t>opportunity</a:t>
            </a:r>
            <a:r>
              <a:rPr lang="en" dirty="0">
                <a:latin typeface="Times New Roman Tj" panose="02020603050405020304" pitchFamily="18" charset="-52"/>
              </a:rPr>
              <a:t> </a:t>
            </a:r>
            <a:r>
              <a:rPr lang="en" dirty="0" err="1">
                <a:latin typeface="Times New Roman Tj" panose="02020603050405020304" pitchFamily="18" charset="-52"/>
              </a:rPr>
              <a:t>they bring </a:t>
            </a:r>
            <a:r>
              <a:rPr lang="en" dirty="0">
                <a:latin typeface="Times New Roman Tj" panose="02020603050405020304" pitchFamily="18" charset="-52"/>
              </a:rPr>
              <a:t>;</a:t>
            </a:r>
          </a:p>
          <a:p>
            <a:pPr algn="just">
              <a:lnSpc>
                <a:spcPct val="120000"/>
              </a:lnSpc>
              <a:spcBef>
                <a:spcPts val="0"/>
              </a:spcBef>
            </a:pPr>
            <a:r>
              <a:rPr lang="en" b="1" dirty="0" err="1">
                <a:latin typeface="Times New Roman Tj" panose="02020603050405020304" pitchFamily="18" charset="-52"/>
              </a:rPr>
              <a:t>Employers</a:t>
            </a:r>
            <a:r>
              <a:rPr lang="en" b="1" dirty="0">
                <a:latin typeface="Times New Roman Tj" panose="02020603050405020304" pitchFamily="18" charset="-52"/>
              </a:rPr>
              <a:t> </a:t>
            </a:r>
            <a:r>
              <a:rPr lang="en" b="1" dirty="0" err="1">
                <a:latin typeface="Times New Roman Tj" panose="02020603050405020304" pitchFamily="18" charset="-52"/>
              </a:rPr>
              <a:t>skills</a:t>
            </a:r>
            <a:r>
              <a:rPr lang="en" b="1" dirty="0">
                <a:latin typeface="Times New Roman Tj" panose="02020603050405020304" pitchFamily="18" charset="-52"/>
              </a:rPr>
              <a:t> </a:t>
            </a:r>
            <a:r>
              <a:rPr lang="en" b="1" dirty="0" err="1">
                <a:latin typeface="Times New Roman Tj" panose="02020603050405020304" pitchFamily="18" charset="-52"/>
              </a:rPr>
              <a:t>mind</a:t>
            </a:r>
            <a:r>
              <a:rPr lang="en" b="1" dirty="0">
                <a:latin typeface="Times New Roman Tj" panose="02020603050405020304" pitchFamily="18" charset="-52"/>
              </a:rPr>
              <a:t> </a:t>
            </a:r>
            <a:r>
              <a:rPr lang="en" b="1" dirty="0" err="1">
                <a:latin typeface="Times New Roman Tj" panose="02020603050405020304" pitchFamily="18" charset="-52"/>
              </a:rPr>
              <a:t>artificial</a:t>
            </a:r>
            <a:r>
              <a:rPr lang="en" b="1" dirty="0">
                <a:latin typeface="Times New Roman Tj" panose="02020603050405020304" pitchFamily="18" charset="-52"/>
              </a:rPr>
              <a:t> </a:t>
            </a:r>
            <a:r>
              <a:rPr lang="en" b="1" dirty="0" err="1">
                <a:latin typeface="Times New Roman Tj" panose="02020603050405020304" pitchFamily="18" charset="-52"/>
              </a:rPr>
              <a:t>compared </a:t>
            </a:r>
            <a:r>
              <a:rPr lang="en" b="1" dirty="0">
                <a:latin typeface="Times New Roman Tj" panose="02020603050405020304" pitchFamily="18" charset="-52"/>
              </a:rPr>
              <a:t>to </a:t>
            </a:r>
            <a:r>
              <a:rPr lang="en" b="1" dirty="0" err="1">
                <a:latin typeface="Times New Roman Tj" panose="02020603050405020304" pitchFamily="18" charset="-52"/>
              </a:rPr>
              <a:t>experience</a:t>
            </a:r>
            <a:r>
              <a:rPr lang="en" b="1" dirty="0">
                <a:latin typeface="Times New Roman Tj" panose="02020603050405020304" pitchFamily="18" charset="-52"/>
              </a:rPr>
              <a:t> </a:t>
            </a:r>
            <a:r>
              <a:rPr lang="en" b="1" dirty="0" err="1">
                <a:latin typeface="Times New Roman Tj" panose="02020603050405020304" pitchFamily="18" charset="-52"/>
              </a:rPr>
              <a:t>first</a:t>
            </a:r>
            <a:r>
              <a:rPr lang="en" b="1" dirty="0">
                <a:latin typeface="Times New Roman Tj" panose="02020603050405020304" pitchFamily="18" charset="-52"/>
              </a:rPr>
              <a:t> </a:t>
            </a:r>
            <a:r>
              <a:rPr lang="en" b="1" dirty="0" err="1">
                <a:latin typeface="Times New Roman Tj" panose="02020603050405020304" pitchFamily="18" charset="-52"/>
              </a:rPr>
              <a:t>know </a:t>
            </a:r>
            <a:r>
              <a:rPr lang="en" dirty="0">
                <a:latin typeface="Times New Roman Tj" panose="02020603050405020304" pitchFamily="18" charset="-52"/>
              </a:rPr>
              <a:t>- </a:t>
            </a:r>
            <a:r>
              <a:rPr lang="en" dirty="0" err="1">
                <a:latin typeface="Times New Roman Tj" panose="02020603050405020304" pitchFamily="18" charset="-52"/>
              </a:rPr>
              <a:t>skill</a:t>
            </a:r>
            <a:r>
              <a:rPr lang="en" dirty="0">
                <a:latin typeface="Times New Roman Tj" panose="02020603050405020304" pitchFamily="18" charset="-52"/>
              </a:rPr>
              <a:t> </a:t>
            </a:r>
            <a:r>
              <a:rPr lang="en" dirty="0" err="1">
                <a:latin typeface="Times New Roman Tj" panose="02020603050405020304" pitchFamily="18" charset="-52"/>
              </a:rPr>
              <a:t>work</a:t>
            </a:r>
            <a:r>
              <a:rPr lang="en" dirty="0">
                <a:latin typeface="Times New Roman Tj" panose="02020603050405020304" pitchFamily="18" charset="-52"/>
              </a:rPr>
              <a:t> </a:t>
            </a:r>
            <a:r>
              <a:rPr lang="en" dirty="0" err="1">
                <a:latin typeface="Times New Roman Tj" panose="02020603050405020304" pitchFamily="18" charset="-52"/>
              </a:rPr>
              <a:t>with </a:t>
            </a:r>
            <a:r>
              <a:rPr lang="en" dirty="0">
                <a:latin typeface="Times New Roman Tj" panose="02020603050405020304" pitchFamily="18" charset="-52"/>
              </a:rPr>
              <a:t>ZS to a </a:t>
            </a:r>
            <a:r>
              <a:rPr lang="en" dirty="0" err="1">
                <a:latin typeface="Times New Roman Tj" panose="02020603050405020304" pitchFamily="18" charset="-52"/>
              </a:rPr>
              <a:t>factor</a:t>
            </a:r>
            <a:r>
              <a:rPr lang="en" dirty="0">
                <a:latin typeface="Times New Roman Tj" panose="02020603050405020304" pitchFamily="18" charset="-52"/>
              </a:rPr>
              <a:t> </a:t>
            </a:r>
            <a:r>
              <a:rPr lang="en" dirty="0" err="1">
                <a:latin typeface="Times New Roman Tj" panose="02020603050405020304" pitchFamily="18" charset="-52"/>
              </a:rPr>
              <a:t>key</a:t>
            </a:r>
            <a:r>
              <a:rPr lang="en" dirty="0">
                <a:latin typeface="Times New Roman Tj" panose="02020603050405020304" pitchFamily="18" charset="-52"/>
              </a:rPr>
              <a:t> </a:t>
            </a:r>
            <a:r>
              <a:rPr lang="en" dirty="0" err="1">
                <a:latin typeface="Times New Roman Tj" panose="02020603050405020304" pitchFamily="18" charset="-52"/>
              </a:rPr>
              <a:t>when</a:t>
            </a:r>
            <a:r>
              <a:rPr lang="en" dirty="0">
                <a:latin typeface="Times New Roman Tj" panose="02020603050405020304" pitchFamily="18" charset="-52"/>
              </a:rPr>
              <a:t> </a:t>
            </a:r>
            <a:r>
              <a:rPr lang="en" dirty="0" err="1">
                <a:latin typeface="Times New Roman Tj" panose="02020603050405020304" pitchFamily="18" charset="-52"/>
              </a:rPr>
              <a:t>attraction</a:t>
            </a:r>
            <a:r>
              <a:rPr lang="en" dirty="0">
                <a:latin typeface="Times New Roman Tj" panose="02020603050405020304" pitchFamily="18" charset="-52"/>
              </a:rPr>
              <a:t> </a:t>
            </a:r>
            <a:r>
              <a:rPr lang="en" dirty="0" err="1">
                <a:latin typeface="Times New Roman Tj" panose="02020603050405020304" pitchFamily="18" charset="-52"/>
              </a:rPr>
              <a:t>employees</a:t>
            </a:r>
            <a:r>
              <a:rPr lang="en" dirty="0">
                <a:latin typeface="Times New Roman Tj" panose="02020603050405020304" pitchFamily="18" charset="-52"/>
              </a:rPr>
              <a:t> </a:t>
            </a:r>
            <a:r>
              <a:rPr lang="en" dirty="0" err="1">
                <a:latin typeface="Times New Roman Tj" panose="02020603050405020304" pitchFamily="18" charset="-52"/>
              </a:rPr>
              <a:t>change</a:t>
            </a:r>
            <a:r>
              <a:rPr lang="en" dirty="0">
                <a:latin typeface="Times New Roman Tj" panose="02020603050405020304" pitchFamily="18" charset="-52"/>
              </a:rPr>
              <a:t> 70% </a:t>
            </a:r>
            <a:r>
              <a:rPr lang="en" dirty="0" err="1">
                <a:latin typeface="Times New Roman Tj" panose="02020603050405020304" pitchFamily="18" charset="-52"/>
              </a:rPr>
              <a:t>of employers</a:t>
            </a:r>
            <a:r>
              <a:rPr lang="en" dirty="0">
                <a:latin typeface="Times New Roman Tj" panose="02020603050405020304" pitchFamily="18" charset="-52"/>
              </a:rPr>
              <a:t> </a:t>
            </a:r>
            <a:r>
              <a:rPr lang="en" dirty="0" err="1">
                <a:latin typeface="Times New Roman Tj" panose="02020603050405020304" pitchFamily="18" charset="-52"/>
              </a:rPr>
              <a:t>they said </a:t>
            </a:r>
            <a:r>
              <a:rPr lang="en" dirty="0">
                <a:latin typeface="Times New Roman Tj" panose="02020603050405020304" pitchFamily="18" charset="-52"/>
              </a:rPr>
              <a:t>that </a:t>
            </a:r>
            <a:r>
              <a:rPr lang="en" dirty="0" err="1">
                <a:latin typeface="Times New Roman Tj" panose="02020603050405020304" pitchFamily="18" charset="-52"/>
              </a:rPr>
              <a:t>priority</a:t>
            </a:r>
            <a:r>
              <a:rPr lang="en" dirty="0">
                <a:latin typeface="Times New Roman Tj" panose="02020603050405020304" pitchFamily="18" charset="-52"/>
              </a:rPr>
              <a:t> </a:t>
            </a:r>
            <a:r>
              <a:rPr lang="en" dirty="0" err="1">
                <a:latin typeface="Times New Roman Tj" panose="02020603050405020304" pitchFamily="18" charset="-52"/>
              </a:rPr>
              <a:t>They give </a:t>
            </a:r>
            <a:r>
              <a:rPr lang="en" dirty="0">
                <a:latin typeface="Times New Roman Tj" panose="02020603050405020304" pitchFamily="18" charset="-52"/>
              </a:rPr>
              <a:t>one </a:t>
            </a:r>
            <a:r>
              <a:rPr lang="en" dirty="0" err="1">
                <a:latin typeface="Times New Roman Tj" panose="02020603050405020304" pitchFamily="18" charset="-52"/>
              </a:rPr>
              <a:t>applicant</a:t>
            </a:r>
            <a:r>
              <a:rPr lang="en" dirty="0">
                <a:latin typeface="Times New Roman Tj" panose="02020603050405020304" pitchFamily="18" charset="-52"/>
              </a:rPr>
              <a:t> </a:t>
            </a:r>
            <a:r>
              <a:rPr lang="en" dirty="0" err="1">
                <a:latin typeface="Times New Roman Tj" panose="02020603050405020304" pitchFamily="18" charset="-52"/>
              </a:rPr>
              <a:t>inexperienced</a:t>
            </a:r>
            <a:r>
              <a:rPr lang="en" dirty="0">
                <a:latin typeface="Times New Roman Tj" panose="02020603050405020304" pitchFamily="18" charset="-52"/>
              </a:rPr>
              <a:t> </a:t>
            </a:r>
            <a:r>
              <a:rPr lang="en" dirty="0" err="1">
                <a:latin typeface="Times New Roman Tj" panose="02020603050405020304" pitchFamily="18" charset="-52"/>
              </a:rPr>
              <a:t>with</a:t>
            </a:r>
            <a:r>
              <a:rPr lang="en" dirty="0">
                <a:latin typeface="Times New Roman Tj" panose="02020603050405020304" pitchFamily="18" charset="-52"/>
              </a:rPr>
              <a:t> </a:t>
            </a:r>
            <a:r>
              <a:rPr lang="en" dirty="0" err="1">
                <a:latin typeface="Times New Roman Tj" panose="02020603050405020304" pitchFamily="18" charset="-52"/>
              </a:rPr>
              <a:t>skills </a:t>
            </a:r>
            <a:r>
              <a:rPr lang="en" dirty="0">
                <a:latin typeface="Times New Roman Tj" panose="02020603050405020304" pitchFamily="18" charset="-52"/>
              </a:rPr>
              <a:t>for </a:t>
            </a:r>
            <a:r>
              <a:rPr lang="en" dirty="0" err="1">
                <a:latin typeface="Times New Roman Tj" panose="02020603050405020304" pitchFamily="18" charset="-52"/>
              </a:rPr>
              <a:t>work</a:t>
            </a:r>
            <a:r>
              <a:rPr lang="en" dirty="0">
                <a:latin typeface="Times New Roman Tj" panose="02020603050405020304" pitchFamily="18" charset="-52"/>
              </a:rPr>
              <a:t> </a:t>
            </a:r>
            <a:r>
              <a:rPr lang="en" dirty="0" err="1">
                <a:latin typeface="Times New Roman Tj" panose="02020603050405020304" pitchFamily="18" charset="-52"/>
              </a:rPr>
              <a:t>take </a:t>
            </a:r>
            <a:r>
              <a:rPr lang="en" dirty="0">
                <a:latin typeface="Times New Roman Tj" panose="02020603050405020304" pitchFamily="18" charset="-52"/>
              </a:rPr>
              <a:t>, </a:t>
            </a:r>
            <a:r>
              <a:rPr lang="en" dirty="0" err="1">
                <a:latin typeface="Times New Roman Tj" panose="02020603050405020304" pitchFamily="18" charset="-52"/>
              </a:rPr>
              <a:t>in relation </a:t>
            </a:r>
            <a:r>
              <a:rPr lang="en" dirty="0">
                <a:latin typeface="Times New Roman Tj" panose="02020603050405020304" pitchFamily="18" charset="-52"/>
              </a:rPr>
              <a:t>to </a:t>
            </a:r>
            <a:r>
              <a:rPr lang="en" dirty="0" err="1">
                <a:latin typeface="Times New Roman Tj" panose="02020603050405020304" pitchFamily="18" charset="-52"/>
              </a:rPr>
              <a:t>the person </a:t>
            </a:r>
            <a:r>
              <a:rPr lang="en" dirty="0">
                <a:latin typeface="Times New Roman Tj" panose="02020603050405020304" pitchFamily="18" charset="-52"/>
              </a:rPr>
              <a:t>who </a:t>
            </a:r>
            <a:r>
              <a:rPr lang="en" dirty="0" err="1">
                <a:latin typeface="Times New Roman Tj" panose="02020603050405020304" pitchFamily="18" charset="-52"/>
              </a:rPr>
              <a:t>experience</a:t>
            </a:r>
            <a:r>
              <a:rPr lang="en" dirty="0">
                <a:latin typeface="Times New Roman Tj" panose="02020603050405020304" pitchFamily="18" charset="-52"/>
              </a:rPr>
              <a:t> </a:t>
            </a:r>
            <a:r>
              <a:rPr lang="en" dirty="0" err="1">
                <a:latin typeface="Times New Roman Tj" panose="02020603050405020304" pitchFamily="18" charset="-52"/>
              </a:rPr>
              <a:t>more</a:t>
            </a:r>
            <a:r>
              <a:rPr lang="en" dirty="0">
                <a:latin typeface="Times New Roman Tj" panose="02020603050405020304" pitchFamily="18" charset="-52"/>
              </a:rPr>
              <a:t> </a:t>
            </a:r>
            <a:r>
              <a:rPr lang="en" dirty="0" err="1">
                <a:latin typeface="Times New Roman Tj" panose="02020603050405020304" pitchFamily="18" charset="-52"/>
              </a:rPr>
              <a:t>has </a:t>
            </a:r>
            <a:r>
              <a:rPr lang="en" dirty="0">
                <a:latin typeface="Times New Roman Tj" panose="02020603050405020304" pitchFamily="18" charset="-52"/>
              </a:rPr>
              <a:t>, </a:t>
            </a:r>
            <a:r>
              <a:rPr lang="en" dirty="0" err="1">
                <a:latin typeface="Times New Roman Tj" panose="02020603050405020304" pitchFamily="18" charset="-52"/>
              </a:rPr>
              <a:t>but like </a:t>
            </a:r>
            <a:r>
              <a:rPr lang="en" dirty="0">
                <a:latin typeface="Times New Roman Tj" panose="02020603050405020304" pitchFamily="18" charset="-52"/>
              </a:rPr>
              <a:t>this </a:t>
            </a:r>
            <a:r>
              <a:rPr lang="en" dirty="0" err="1">
                <a:latin typeface="Times New Roman Tj" panose="02020603050405020304" pitchFamily="18" charset="-52"/>
              </a:rPr>
              <a:t>skills</a:t>
            </a:r>
            <a:r>
              <a:rPr lang="en" dirty="0">
                <a:latin typeface="Times New Roman Tj" panose="02020603050405020304" pitchFamily="18" charset="-52"/>
              </a:rPr>
              <a:t> </a:t>
            </a:r>
            <a:r>
              <a:rPr lang="en" dirty="0" err="1">
                <a:latin typeface="Times New Roman Tj" panose="02020603050405020304" pitchFamily="18" charset="-52"/>
              </a:rPr>
              <a:t>does not have </a:t>
            </a:r>
            <a:r>
              <a:rPr lang="en" dirty="0">
                <a:latin typeface="Times New Roman Tj" panose="02020603050405020304" pitchFamily="18" charset="-52"/>
              </a:rPr>
              <a:t>;</a:t>
            </a:r>
          </a:p>
          <a:p>
            <a:pPr algn="just">
              <a:lnSpc>
                <a:spcPct val="120000"/>
              </a:lnSpc>
              <a:spcBef>
                <a:spcPts val="0"/>
              </a:spcBef>
            </a:pPr>
            <a:r>
              <a:rPr lang="en" b="1" dirty="0" err="1">
                <a:latin typeface="Times New Roman Tj" panose="02020603050405020304" pitchFamily="18" charset="-52"/>
              </a:rPr>
              <a:t>Activity </a:t>
            </a:r>
            <a:r>
              <a:rPr lang="en" b="1" dirty="0">
                <a:latin typeface="Times New Roman Tj" panose="02020603050405020304" pitchFamily="18" charset="-52"/>
              </a:rPr>
              <a:t>level </a:t>
            </a:r>
            <a:r>
              <a:rPr lang="en" b="1" dirty="0" err="1">
                <a:latin typeface="Times New Roman Tj" panose="02020603050405020304" pitchFamily="18" charset="-52"/>
              </a:rPr>
              <a:t>students</a:t>
            </a:r>
            <a:r>
              <a:rPr lang="en" b="1" dirty="0">
                <a:latin typeface="Times New Roman Tj" panose="02020603050405020304" pitchFamily="18" charset="-52"/>
              </a:rPr>
              <a:t> </a:t>
            </a:r>
            <a:r>
              <a:rPr lang="en" b="1" dirty="0" err="1">
                <a:latin typeface="Times New Roman Tj" panose="02020603050405020304" pitchFamily="18" charset="-52"/>
              </a:rPr>
              <a:t>and</a:t>
            </a:r>
            <a:r>
              <a:rPr lang="en" b="1" dirty="0">
                <a:latin typeface="Times New Roman Tj" panose="02020603050405020304" pitchFamily="18" charset="-52"/>
              </a:rPr>
              <a:t> </a:t>
            </a:r>
            <a:r>
              <a:rPr lang="en" b="1" dirty="0" err="1">
                <a:latin typeface="Times New Roman Tj" panose="02020603050405020304" pitchFamily="18" charset="-52"/>
              </a:rPr>
              <a:t>productivity</a:t>
            </a:r>
            <a:r>
              <a:rPr lang="en" b="1" dirty="0">
                <a:latin typeface="Times New Roman Tj" panose="02020603050405020304" pitchFamily="18" charset="-52"/>
              </a:rPr>
              <a:t> </a:t>
            </a:r>
            <a:r>
              <a:rPr lang="en" b="1" dirty="0" err="1">
                <a:latin typeface="Times New Roman Tj" panose="02020603050405020304" pitchFamily="18" charset="-52"/>
              </a:rPr>
              <a:t>work</a:t>
            </a:r>
            <a:r>
              <a:rPr lang="en" b="1" dirty="0">
                <a:latin typeface="Times New Roman Tj" panose="02020603050405020304" pitchFamily="18" charset="-52"/>
              </a:rPr>
              <a:t> </a:t>
            </a:r>
            <a:r>
              <a:rPr lang="en" b="1" dirty="0" err="1">
                <a:latin typeface="Times New Roman Tj" panose="02020603050405020304" pitchFamily="18" charset="-52"/>
              </a:rPr>
              <a:t>too much</a:t>
            </a:r>
            <a:r>
              <a:rPr lang="en" b="1" dirty="0">
                <a:latin typeface="Times New Roman Tj" panose="02020603050405020304" pitchFamily="18" charset="-52"/>
              </a:rPr>
              <a:t> </a:t>
            </a:r>
            <a:r>
              <a:rPr lang="en" b="1" dirty="0" err="1">
                <a:latin typeface="Times New Roman Tj" panose="02020603050405020304" pitchFamily="18" charset="-52"/>
              </a:rPr>
              <a:t>does </a:t>
            </a:r>
            <a:r>
              <a:rPr lang="en" b="1" dirty="0">
                <a:latin typeface="Times New Roman Tj" panose="02020603050405020304" pitchFamily="18" charset="-52"/>
              </a:rPr>
              <a:t>- </a:t>
            </a:r>
            <a:r>
              <a:rPr lang="en" dirty="0" err="1">
                <a:latin typeface="Times New Roman Tj" panose="02020603050405020304" pitchFamily="18" charset="-52"/>
              </a:rPr>
              <a:t>Research</a:t>
            </a:r>
            <a:r>
              <a:rPr lang="en" dirty="0">
                <a:latin typeface="Times New Roman Tj" panose="02020603050405020304" pitchFamily="18" charset="-52"/>
              </a:rPr>
              <a:t> </a:t>
            </a:r>
            <a:r>
              <a:rPr lang="en" dirty="0" err="1">
                <a:latin typeface="Times New Roman Tj" panose="02020603050405020304" pitchFamily="18" charset="-52"/>
              </a:rPr>
              <a:t>last</a:t>
            </a:r>
            <a:r>
              <a:rPr lang="en" dirty="0">
                <a:latin typeface="Times New Roman Tj" panose="02020603050405020304" pitchFamily="18" charset="-52"/>
              </a:rPr>
              <a:t> </a:t>
            </a:r>
            <a:r>
              <a:rPr lang="en" dirty="0" err="1">
                <a:latin typeface="Times New Roman Tj" panose="02020603050405020304" pitchFamily="18" charset="-52"/>
              </a:rPr>
              <a:t>University</a:t>
            </a:r>
            <a:r>
              <a:rPr lang="en" dirty="0">
                <a:latin typeface="Times New Roman Tj" panose="02020603050405020304" pitchFamily="18" charset="-52"/>
              </a:rPr>
              <a:t> </a:t>
            </a:r>
            <a:r>
              <a:rPr lang="en" dirty="0" err="1">
                <a:latin typeface="Times New Roman Tj" panose="02020603050405020304" pitchFamily="18" charset="-52"/>
              </a:rPr>
              <a:t>Harvard</a:t>
            </a:r>
            <a:r>
              <a:rPr lang="en" dirty="0">
                <a:latin typeface="Times New Roman Tj" panose="02020603050405020304" pitchFamily="18" charset="-52"/>
              </a:rPr>
              <a:t> </a:t>
            </a:r>
            <a:r>
              <a:rPr lang="en" dirty="0" err="1">
                <a:latin typeface="Times New Roman Tj" panose="02020603050405020304" pitchFamily="18" charset="-52"/>
              </a:rPr>
              <a:t>show</a:t>
            </a:r>
            <a:r>
              <a:rPr lang="en" dirty="0">
                <a:latin typeface="Times New Roman Tj" panose="02020603050405020304" pitchFamily="18" charset="-52"/>
              </a:rPr>
              <a:t> </a:t>
            </a:r>
            <a:r>
              <a:rPr lang="en" dirty="0" err="1">
                <a:latin typeface="Times New Roman Tj" panose="02020603050405020304" pitchFamily="18" charset="-52"/>
              </a:rPr>
              <a:t>gave </a:t>
            </a:r>
            <a:r>
              <a:rPr lang="en" dirty="0">
                <a:latin typeface="Times New Roman Tj" panose="02020603050405020304" pitchFamily="18" charset="-52"/>
              </a:rPr>
              <a:t>that</a:t>
            </a:r>
            <a:r>
              <a:rPr lang="en" dirty="0" err="1">
                <a:latin typeface="Times New Roman Tj" panose="02020603050405020304" pitchFamily="18" charset="-52"/>
              </a:rPr>
              <a:t>​</a:t>
            </a:r>
            <a:r>
              <a:rPr lang="en" dirty="0">
                <a:latin typeface="Times New Roman Tj" panose="02020603050405020304" pitchFamily="18" charset="-52"/>
              </a:rPr>
              <a:t> </a:t>
            </a:r>
            <a:r>
              <a:rPr lang="en" dirty="0" err="1">
                <a:latin typeface="Times New Roman Tj" panose="02020603050405020304" pitchFamily="18" charset="-52"/>
              </a:rPr>
              <a:t>students </a:t>
            </a:r>
            <a:r>
              <a:rPr lang="en" dirty="0">
                <a:latin typeface="Times New Roman Tj" panose="02020603050405020304" pitchFamily="18" charset="-52"/>
              </a:rPr>
              <a:t>who</a:t>
            </a:r>
            <a:r>
              <a:rPr lang="en" dirty="0" err="1">
                <a:latin typeface="Times New Roman Tj" panose="02020603050405020304" pitchFamily="18" charset="-52"/>
              </a:rPr>
              <a:t>​</a:t>
            </a:r>
            <a:r>
              <a:rPr lang="en" dirty="0">
                <a:latin typeface="Times New Roman Tj" panose="02020603050405020304" pitchFamily="18" charset="-52"/>
              </a:rPr>
              <a:t> </a:t>
            </a:r>
            <a:r>
              <a:rPr lang="en" dirty="0" err="1">
                <a:latin typeface="Times New Roman Tj" panose="02020603050405020304" pitchFamily="18" charset="-52"/>
              </a:rPr>
              <a:t>Use of </a:t>
            </a:r>
            <a:r>
              <a:rPr lang="en" dirty="0">
                <a:latin typeface="Times New Roman Tj" panose="02020603050405020304" pitchFamily="18" charset="-52"/>
              </a:rPr>
              <a:t>ICT </a:t>
            </a:r>
            <a:r>
              <a:rPr lang="en" dirty="0" err="1">
                <a:latin typeface="Times New Roman Tj" panose="02020603050405020304" pitchFamily="18" charset="-52"/>
              </a:rPr>
              <a:t>tools </a:t>
            </a:r>
            <a:r>
              <a:rPr lang="en" dirty="0">
                <a:latin typeface="Times New Roman Tj" panose="02020603050405020304" pitchFamily="18" charset="-52"/>
              </a:rPr>
              <a:t>in physics </a:t>
            </a:r>
            <a:r>
              <a:rPr lang="en" dirty="0" err="1">
                <a:latin typeface="Times New Roman Tj" panose="02020603050405020304" pitchFamily="18" charset="-52"/>
              </a:rPr>
              <a:t>lessons</a:t>
            </a:r>
            <a:r>
              <a:rPr lang="en" dirty="0">
                <a:latin typeface="Times New Roman Tj" panose="02020603050405020304" pitchFamily="18" charset="-52"/>
              </a:rPr>
              <a:t> </a:t>
            </a:r>
            <a:r>
              <a:rPr lang="en" dirty="0" err="1">
                <a:latin typeface="Times New Roman Tj" panose="02020603050405020304" pitchFamily="18" charset="-52"/>
              </a:rPr>
              <a:t>they </a:t>
            </a:r>
            <a:r>
              <a:rPr lang="en" dirty="0">
                <a:latin typeface="Times New Roman Tj" panose="02020603050405020304" pitchFamily="18" charset="-52"/>
              </a:rPr>
              <a:t>take </a:t>
            </a:r>
            <a:r>
              <a:rPr lang="en" dirty="0" err="1">
                <a:latin typeface="Times New Roman Tj" panose="02020603050405020304" pitchFamily="18" charset="-52"/>
              </a:rPr>
              <a:t>two</a:t>
            </a:r>
            <a:r>
              <a:rPr lang="en" dirty="0">
                <a:latin typeface="Times New Roman Tj" panose="02020603050405020304" pitchFamily="18" charset="-52"/>
              </a:rPr>
              <a:t> </a:t>
            </a:r>
            <a:r>
              <a:rPr lang="en" dirty="0" err="1">
                <a:latin typeface="Times New Roman Tj" panose="02020603050405020304" pitchFamily="18" charset="-52"/>
              </a:rPr>
              <a:t>times</a:t>
            </a:r>
            <a:r>
              <a:rPr lang="en" dirty="0">
                <a:latin typeface="Times New Roman Tj" panose="02020603050405020304" pitchFamily="18" charset="-52"/>
              </a:rPr>
              <a:t> </a:t>
            </a:r>
            <a:r>
              <a:rPr lang="en" dirty="0" err="1">
                <a:latin typeface="Times New Roman Tj" panose="02020603050405020304" pitchFamily="18" charset="-52"/>
              </a:rPr>
              <a:t>more active </a:t>
            </a:r>
            <a:r>
              <a:rPr lang="en" dirty="0">
                <a:latin typeface="Times New Roman Tj" panose="02020603050405020304" pitchFamily="18" charset="-52"/>
              </a:rPr>
              <a:t>in </a:t>
            </a:r>
            <a:r>
              <a:rPr lang="en" dirty="0" err="1">
                <a:latin typeface="Times New Roman Tj" panose="02020603050405020304" pitchFamily="18" charset="-52"/>
              </a:rPr>
              <a:t>the brain</a:t>
            </a:r>
            <a:r>
              <a:rPr lang="en" dirty="0">
                <a:latin typeface="Times New Roman Tj" panose="02020603050405020304" pitchFamily="18" charset="-52"/>
              </a:rPr>
              <a:t> </a:t>
            </a:r>
            <a:r>
              <a:rPr lang="en" dirty="0" err="1">
                <a:latin typeface="Times New Roman Tj" panose="02020603050405020304" pitchFamily="18" charset="-52"/>
              </a:rPr>
              <a:t>lesson</a:t>
            </a:r>
            <a:r>
              <a:rPr lang="en" dirty="0">
                <a:latin typeface="Times New Roman Tj" panose="02020603050405020304" pitchFamily="18" charset="-52"/>
              </a:rPr>
              <a:t> </a:t>
            </a:r>
            <a:r>
              <a:rPr lang="en" dirty="0" err="1">
                <a:latin typeface="Times New Roman Tj" panose="02020603050405020304" pitchFamily="18" charset="-52"/>
              </a:rPr>
              <a:t>participation</a:t>
            </a:r>
            <a:r>
              <a:rPr lang="en" dirty="0">
                <a:latin typeface="Times New Roman Tj" panose="02020603050405020304" pitchFamily="18" charset="-52"/>
              </a:rPr>
              <a:t> </a:t>
            </a:r>
            <a:r>
              <a:rPr lang="en" dirty="0" err="1">
                <a:latin typeface="Times New Roman Tj" panose="02020603050405020304" pitchFamily="18" charset="-52"/>
              </a:rPr>
              <a:t>they do</a:t>
            </a:r>
            <a:r>
              <a:rPr lang="en" dirty="0">
                <a:latin typeface="Times New Roman Tj" panose="02020603050405020304" pitchFamily="18" charset="-52"/>
              </a:rPr>
              <a:t> </a:t>
            </a:r>
            <a:r>
              <a:rPr lang="en" dirty="0" err="1">
                <a:latin typeface="Times New Roman Tj" panose="02020603050405020304" pitchFamily="18" charset="-52"/>
              </a:rPr>
              <a:t>and</a:t>
            </a:r>
            <a:r>
              <a:rPr lang="en" dirty="0">
                <a:latin typeface="Times New Roman Tj" panose="02020603050405020304" pitchFamily="18" charset="-52"/>
              </a:rPr>
              <a:t> </a:t>
            </a:r>
            <a:r>
              <a:rPr lang="en" dirty="0" err="1">
                <a:latin typeface="Times New Roman Tj" panose="02020603050405020304" pitchFamily="18" charset="-52"/>
              </a:rPr>
              <a:t>skills</a:t>
            </a:r>
            <a:r>
              <a:rPr lang="en" dirty="0">
                <a:latin typeface="Times New Roman Tj" panose="02020603050405020304" pitchFamily="18" charset="-52"/>
              </a:rPr>
              <a:t> </a:t>
            </a:r>
            <a:r>
              <a:rPr lang="en" dirty="0" err="1">
                <a:latin typeface="Times New Roman Tj" panose="02020603050405020304" pitchFamily="18" charset="-52"/>
              </a:rPr>
              <a:t>solution</a:t>
            </a:r>
            <a:r>
              <a:rPr lang="en" dirty="0">
                <a:latin typeface="Times New Roman Tj" panose="02020603050405020304" pitchFamily="18" charset="-52"/>
              </a:rPr>
              <a:t> </a:t>
            </a:r>
            <a:r>
              <a:rPr lang="en" dirty="0" err="1">
                <a:latin typeface="Times New Roman Tj" panose="02020603050405020304" pitchFamily="18" charset="-52"/>
              </a:rPr>
              <a:t>season</a:t>
            </a:r>
            <a:r>
              <a:rPr lang="en" dirty="0">
                <a:latin typeface="Times New Roman Tj" panose="02020603050405020304" pitchFamily="18" charset="-52"/>
              </a:rPr>
              <a:t> </a:t>
            </a:r>
            <a:r>
              <a:rPr lang="en" dirty="0" err="1">
                <a:latin typeface="Times New Roman Tj" panose="02020603050405020304" pitchFamily="18" charset="-52"/>
              </a:rPr>
              <a:t>their problems</a:t>
            </a:r>
            <a:r>
              <a:rPr lang="en" dirty="0">
                <a:latin typeface="Times New Roman Tj" panose="02020603050405020304" pitchFamily="18" charset="-52"/>
              </a:rPr>
              <a:t> </a:t>
            </a:r>
            <a:r>
              <a:rPr lang="en" dirty="0" err="1">
                <a:latin typeface="Times New Roman Tj" panose="02020603050405020304" pitchFamily="18" charset="-52"/>
              </a:rPr>
              <a:t>better</a:t>
            </a:r>
            <a:r>
              <a:rPr lang="en" dirty="0">
                <a:latin typeface="Times New Roman Tj" panose="02020603050405020304" pitchFamily="18" charset="-52"/>
              </a:rPr>
              <a:t> </a:t>
            </a:r>
            <a:r>
              <a:rPr lang="en" dirty="0" err="1">
                <a:latin typeface="Times New Roman Tj" panose="02020603050405020304" pitchFamily="18" charset="-52"/>
              </a:rPr>
              <a:t>they are </a:t>
            </a:r>
            <a:r>
              <a:rPr lang="en" dirty="0">
                <a:latin typeface="Times New Roman Tj" panose="02020603050405020304" pitchFamily="18" charset="-52"/>
              </a:rPr>
              <a:t>;</a:t>
            </a:r>
          </a:p>
          <a:p>
            <a:pPr algn="just">
              <a:lnSpc>
                <a:spcPct val="120000"/>
              </a:lnSpc>
              <a:spcBef>
                <a:spcPts val="0"/>
              </a:spcBef>
            </a:pPr>
            <a:r>
              <a:rPr lang="en" dirty="0">
                <a:latin typeface="Times New Roman Tj" panose="02020603050405020304" pitchFamily="18" charset="-52"/>
              </a:rPr>
              <a:t>A </a:t>
            </a:r>
            <a:r>
              <a:rPr lang="en" dirty="0" err="1">
                <a:latin typeface="Times New Roman Tj" panose="02020603050405020304" pitchFamily="18" charset="-52"/>
              </a:rPr>
              <a:t>study</a:t>
            </a:r>
            <a:r>
              <a:rPr lang="en" dirty="0">
                <a:latin typeface="Times New Roman Tj" panose="02020603050405020304" pitchFamily="18" charset="-52"/>
              </a:rPr>
              <a:t> </a:t>
            </a:r>
            <a:r>
              <a:rPr lang="en" dirty="0" err="1">
                <a:latin typeface="Times New Roman Tj" panose="02020603050405020304" pitchFamily="18" charset="-52"/>
              </a:rPr>
              <a:t>joint</a:t>
            </a:r>
            <a:r>
              <a:rPr lang="en" dirty="0">
                <a:latin typeface="Times New Roman Tj" panose="02020603050405020304" pitchFamily="18" charset="-52"/>
              </a:rPr>
              <a:t> Stanford </a:t>
            </a:r>
            <a:r>
              <a:rPr lang="en" dirty="0" err="1">
                <a:latin typeface="Times New Roman Tj" panose="02020603050405020304" pitchFamily="18" charset="-52"/>
              </a:rPr>
              <a:t>University and</a:t>
            </a:r>
            <a:r>
              <a:rPr lang="en" dirty="0">
                <a:latin typeface="Times New Roman Tj" panose="02020603050405020304" pitchFamily="18" charset="-52"/>
              </a:rPr>
              <a:t> Massachusetts </a:t>
            </a:r>
            <a:r>
              <a:rPr lang="en" dirty="0" err="1">
                <a:latin typeface="Times New Roman Tj" panose="02020603050405020304" pitchFamily="18" charset="-52"/>
              </a:rPr>
              <a:t>Institute of Technology show</a:t>
            </a:r>
            <a:r>
              <a:rPr lang="en" dirty="0">
                <a:latin typeface="Times New Roman Tj" panose="02020603050405020304" pitchFamily="18" charset="-52"/>
              </a:rPr>
              <a:t> </a:t>
            </a:r>
            <a:r>
              <a:rPr lang="en" dirty="0" err="1">
                <a:latin typeface="Times New Roman Tj" panose="02020603050405020304" pitchFamily="18" charset="-52"/>
              </a:rPr>
              <a:t>gave </a:t>
            </a:r>
            <a:r>
              <a:rPr lang="en" dirty="0">
                <a:latin typeface="Times New Roman Tj" panose="02020603050405020304" pitchFamily="18" charset="-52"/>
              </a:rPr>
              <a:t>that</a:t>
            </a:r>
            <a:r>
              <a:rPr lang="en" dirty="0" err="1">
                <a:latin typeface="Times New Roman Tj" panose="02020603050405020304" pitchFamily="18" charset="-52"/>
              </a:rPr>
              <a:t>​</a:t>
            </a:r>
            <a:r>
              <a:rPr lang="en" dirty="0">
                <a:latin typeface="Times New Roman Tj" panose="02020603050405020304" pitchFamily="18" charset="-52"/>
              </a:rPr>
              <a:t> </a:t>
            </a:r>
            <a:r>
              <a:rPr lang="en" dirty="0" err="1">
                <a:latin typeface="Times New Roman Tj" panose="02020603050405020304" pitchFamily="18" charset="-52"/>
              </a:rPr>
              <a:t>The use of </a:t>
            </a:r>
            <a:r>
              <a:rPr lang="en" dirty="0">
                <a:latin typeface="Times New Roman Tj" panose="02020603050405020304" pitchFamily="18" charset="-52"/>
              </a:rPr>
              <a:t>the ZS </a:t>
            </a:r>
            <a:r>
              <a:rPr lang="en" dirty="0" err="1">
                <a:latin typeface="Times New Roman Tj" panose="02020603050405020304" pitchFamily="18" charset="-52"/>
              </a:rPr>
              <a:t>can</a:t>
            </a:r>
            <a:r>
              <a:rPr lang="en" dirty="0">
                <a:latin typeface="Times New Roman Tj" panose="02020603050405020304" pitchFamily="18" charset="-52"/>
              </a:rPr>
              <a:t> </a:t>
            </a:r>
            <a:r>
              <a:rPr lang="en" dirty="0" err="1">
                <a:latin typeface="Times New Roman Tj" panose="02020603050405020304" pitchFamily="18" charset="-52"/>
              </a:rPr>
              <a:t>productivity</a:t>
            </a:r>
            <a:r>
              <a:rPr lang="en" dirty="0">
                <a:latin typeface="Times New Roman Tj" panose="02020603050405020304" pitchFamily="18" charset="-52"/>
              </a:rPr>
              <a:t> </a:t>
            </a:r>
            <a:r>
              <a:rPr lang="en" dirty="0" err="1">
                <a:latin typeface="Times New Roman Tj" panose="02020603050405020304" pitchFamily="18" charset="-52"/>
              </a:rPr>
              <a:t>increase labor </a:t>
            </a:r>
            <a:r>
              <a:rPr lang="en" dirty="0">
                <a:latin typeface="Times New Roman Tj" panose="02020603050405020304" pitchFamily="18" charset="-52"/>
              </a:rPr>
              <a:t>by up to 15% </a:t>
            </a:r>
            <a:r>
              <a:rPr lang="en" dirty="0" err="1">
                <a:latin typeface="Times New Roman Tj" panose="02020603050405020304" pitchFamily="18" charset="-52"/>
              </a:rPr>
              <a:t>take away</a:t>
            </a:r>
            <a:r>
              <a:rPr lang="en" dirty="0">
                <a:latin typeface="Times New Roman Tj" panose="02020603050405020304" pitchFamily="18" charset="-52"/>
              </a:rPr>
              <a:t> </a:t>
            </a:r>
            <a:r>
              <a:rPr lang="en" dirty="0" err="1">
                <a:latin typeface="Times New Roman Tj" panose="02020603050405020304" pitchFamily="18" charset="-52"/>
              </a:rPr>
              <a:t>and</a:t>
            </a:r>
            <a:r>
              <a:rPr lang="en" dirty="0">
                <a:latin typeface="Times New Roman Tj" panose="02020603050405020304" pitchFamily="18" charset="-52"/>
              </a:rPr>
              <a:t> </a:t>
            </a:r>
            <a:r>
              <a:rPr lang="en" dirty="0" err="1">
                <a:latin typeface="Times New Roman Tj" panose="02020603050405020304" pitchFamily="18" charset="-52"/>
              </a:rPr>
              <a:t>for</a:t>
            </a:r>
            <a:r>
              <a:rPr lang="en" dirty="0">
                <a:latin typeface="Times New Roman Tj" panose="02020603050405020304" pitchFamily="18" charset="-52"/>
              </a:rPr>
              <a:t> </a:t>
            </a:r>
            <a:r>
              <a:rPr lang="en" dirty="0" err="1">
                <a:latin typeface="Times New Roman Tj" panose="02020603050405020304" pitchFamily="18" charset="-52"/>
              </a:rPr>
              <a:t>persons</a:t>
            </a:r>
            <a:r>
              <a:rPr lang="en" dirty="0">
                <a:latin typeface="Times New Roman Tj" panose="02020603050405020304" pitchFamily="18" charset="-52"/>
              </a:rPr>
              <a:t> </a:t>
            </a:r>
            <a:r>
              <a:rPr lang="en" dirty="0" err="1">
                <a:latin typeface="Times New Roman Tj" panose="02020603050405020304" pitchFamily="18" charset="-52"/>
              </a:rPr>
              <a:t>inexperienced </a:t>
            </a:r>
            <a:r>
              <a:rPr lang="en" dirty="0">
                <a:latin typeface="Times New Roman Tj" panose="02020603050405020304" pitchFamily="18" charset="-52"/>
              </a:rPr>
              <a:t>this </a:t>
            </a:r>
            <a:r>
              <a:rPr lang="en" dirty="0" err="1">
                <a:latin typeface="Times New Roman Tj" panose="02020603050405020304" pitchFamily="18" charset="-52"/>
              </a:rPr>
              <a:t>percentage</a:t>
            </a:r>
            <a:r>
              <a:rPr lang="en" dirty="0">
                <a:latin typeface="Times New Roman Tj" panose="02020603050405020304" pitchFamily="18" charset="-52"/>
              </a:rPr>
              <a:t> </a:t>
            </a:r>
            <a:r>
              <a:rPr lang="en" dirty="0" err="1">
                <a:latin typeface="Times New Roman Tj" panose="02020603050405020304" pitchFamily="18" charset="-52"/>
              </a:rPr>
              <a:t>two</a:t>
            </a:r>
            <a:r>
              <a:rPr lang="en" dirty="0">
                <a:latin typeface="Times New Roman Tj" panose="02020603050405020304" pitchFamily="18" charset="-52"/>
              </a:rPr>
              <a:t> </a:t>
            </a:r>
            <a:r>
              <a:rPr lang="en" dirty="0" err="1">
                <a:latin typeface="Times New Roman Tj" panose="02020603050405020304" pitchFamily="18" charset="-52"/>
              </a:rPr>
              <a:t>equal</a:t>
            </a:r>
            <a:r>
              <a:rPr lang="en" dirty="0">
                <a:latin typeface="Times New Roman Tj" panose="02020603050405020304" pitchFamily="18" charset="-52"/>
              </a:rPr>
              <a:t> </a:t>
            </a:r>
            <a:r>
              <a:rPr lang="en" dirty="0" err="1">
                <a:latin typeface="Times New Roman Tj" panose="02020603050405020304" pitchFamily="18" charset="-52"/>
              </a:rPr>
              <a:t>more</a:t>
            </a:r>
            <a:r>
              <a:rPr lang="en" dirty="0">
                <a:latin typeface="Times New Roman Tj" panose="02020603050405020304" pitchFamily="18" charset="-52"/>
              </a:rPr>
              <a:t> </a:t>
            </a:r>
            <a:r>
              <a:rPr lang="en" dirty="0" err="1">
                <a:latin typeface="Times New Roman Tj" panose="02020603050405020304" pitchFamily="18" charset="-52"/>
              </a:rPr>
              <a:t>is </a:t>
            </a:r>
            <a:r>
              <a:rPr lang="en" dirty="0">
                <a:latin typeface="Times New Roman Tj" panose="02020603050405020304" pitchFamily="18" charset="-52"/>
              </a:rPr>
              <a:t>.</a:t>
            </a:r>
            <a:r>
              <a:rPr lang="en" b="1" dirty="0">
                <a:latin typeface="Times New Roman Tj" panose="02020603050405020304" pitchFamily="18" charset="-52"/>
              </a:rPr>
              <a:t> </a:t>
            </a:r>
            <a:endParaRPr lang="ru-RU" dirty="0"/>
          </a:p>
        </p:txBody>
      </p:sp>
    </p:spTree>
    <p:extLst>
      <p:ext uri="{BB962C8B-B14F-4D97-AF65-F5344CB8AC3E}">
        <p14:creationId xmlns:p14="http://schemas.microsoft.com/office/powerpoint/2010/main" val="21575181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 b="1" dirty="0">
                <a:latin typeface="Times New Roman Tj" panose="02020603050405020304" pitchFamily="18" charset="-52"/>
              </a:rPr>
              <a:t>The use of SES in higher professional education</a:t>
            </a:r>
            <a:endParaRPr lang="ru-RU" b="1" dirty="0">
              <a:latin typeface="Times New Roman Tj" panose="02020603050405020304" pitchFamily="18" charset="-52"/>
            </a:endParaRPr>
          </a:p>
        </p:txBody>
      </p:sp>
      <p:sp>
        <p:nvSpPr>
          <p:cNvPr id="3" name="Объект 2"/>
          <p:cNvSpPr>
            <a:spLocks noGrp="1"/>
          </p:cNvSpPr>
          <p:nvPr>
            <p:ph idx="1"/>
          </p:nvPr>
        </p:nvSpPr>
        <p:spPr>
          <a:xfrm>
            <a:off x="838200" y="2101515"/>
            <a:ext cx="10515600" cy="4075447"/>
          </a:xfrm>
        </p:spPr>
        <p:txBody>
          <a:bodyPr>
            <a:normAutofit/>
          </a:bodyPr>
          <a:lstStyle/>
          <a:p>
            <a:r>
              <a:rPr lang="en" sz="4000" dirty="0">
                <a:latin typeface="Times New Roman Tj" panose="02020603050405020304" pitchFamily="18" charset="-52"/>
              </a:rPr>
              <a:t>1. For the management of an educational institution;</a:t>
            </a:r>
          </a:p>
          <a:p>
            <a:pPr marL="0" indent="0">
              <a:buNone/>
            </a:pPr>
            <a:endParaRPr lang="tg-Cyrl-TJ" sz="1400" dirty="0">
              <a:latin typeface="Times New Roman Tj" panose="02020603050405020304" pitchFamily="18" charset="-52"/>
            </a:endParaRPr>
          </a:p>
          <a:p>
            <a:r>
              <a:rPr lang="en" sz="4000" dirty="0">
                <a:latin typeface="Times New Roman Tj" panose="02020603050405020304" pitchFamily="18" charset="-52"/>
              </a:rPr>
              <a:t>2. Use of ICT by teachers;</a:t>
            </a:r>
          </a:p>
          <a:p>
            <a:pPr marL="0" indent="0">
              <a:buNone/>
            </a:pPr>
            <a:endParaRPr lang="tg-Cyrl-TJ" sz="1200" dirty="0">
              <a:latin typeface="Times New Roman Tj" panose="02020603050405020304" pitchFamily="18" charset="-52"/>
            </a:endParaRPr>
          </a:p>
          <a:p>
            <a:r>
              <a:rPr lang="en" sz="4000" dirty="0">
                <a:latin typeface="Times New Roman Tj" panose="02020603050405020304" pitchFamily="18" charset="-52"/>
              </a:rPr>
              <a:t>3. Use of the Internet by students and degree seekers.</a:t>
            </a:r>
          </a:p>
          <a:p>
            <a:endParaRPr lang="ru-RU" dirty="0"/>
          </a:p>
        </p:txBody>
      </p:sp>
    </p:spTree>
    <p:extLst>
      <p:ext uri="{BB962C8B-B14F-4D97-AF65-F5344CB8AC3E}">
        <p14:creationId xmlns:p14="http://schemas.microsoft.com/office/powerpoint/2010/main" val="3022977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 b="1" dirty="0"/>
              <a:t>The use of SES in higher professional education</a:t>
            </a:r>
            <a:endParaRPr lang="ru-RU" dirty="0"/>
          </a:p>
        </p:txBody>
      </p:sp>
      <p:sp>
        <p:nvSpPr>
          <p:cNvPr id="3" name="Объект 2"/>
          <p:cNvSpPr>
            <a:spLocks noGrp="1"/>
          </p:cNvSpPr>
          <p:nvPr>
            <p:ph idx="1"/>
          </p:nvPr>
        </p:nvSpPr>
        <p:spPr>
          <a:xfrm>
            <a:off x="838200" y="1572126"/>
            <a:ext cx="10515600" cy="4604837"/>
          </a:xfrm>
        </p:spPr>
        <p:txBody>
          <a:bodyPr>
            <a:normAutofit fontScale="92500" lnSpcReduction="10000"/>
          </a:bodyPr>
          <a:lstStyle/>
          <a:p>
            <a:pPr algn="just"/>
            <a:r>
              <a:rPr lang="en" b="1" dirty="0">
                <a:latin typeface="Times New Roman Tj" panose="02020603050405020304" pitchFamily="18" charset="-52"/>
              </a:rPr>
              <a:t>Adaptive and personalized learning - </a:t>
            </a:r>
            <a:r>
              <a:rPr lang="en" dirty="0">
                <a:latin typeface="Times New Roman Tj" panose="02020603050405020304" pitchFamily="18" charset="-52"/>
              </a:rPr>
              <a:t>adapting educational materials to each student's level of understanding and progress ( </a:t>
            </a:r>
            <a:r>
              <a:rPr lang="en" i="1" dirty="0">
                <a:latin typeface="Times New Roman Tj" panose="02020603050405020304" pitchFamily="18" charset="-52"/>
              </a:rPr>
              <a:t>Coursera </a:t>
            </a:r>
            <a:r>
              <a:rPr lang="en" dirty="0">
                <a:latin typeface="Times New Roman Tj" panose="02020603050405020304" pitchFamily="18" charset="-52"/>
              </a:rPr>
              <a:t>and </a:t>
            </a:r>
            <a:r>
              <a:rPr lang="en" i="1" dirty="0">
                <a:latin typeface="Times New Roman Tj" panose="02020603050405020304" pitchFamily="18" charset="-52"/>
              </a:rPr>
              <a:t>Khan Academy) </a:t>
            </a:r>
            <a:r>
              <a:rPr lang="en" dirty="0">
                <a:latin typeface="Times New Roman Tj" panose="02020603050405020304" pitchFamily="18" charset="-52"/>
              </a:rPr>
              <a:t>. If a student has mastered a topic, the system moves on to a new topic; if not, additional material is provided.</a:t>
            </a:r>
          </a:p>
          <a:p>
            <a:pPr marL="0" indent="0" algn="just">
              <a:buNone/>
            </a:pPr>
            <a:endParaRPr lang="ru-RU" dirty="0">
              <a:latin typeface="Times New Roman Tj" panose="02020603050405020304" pitchFamily="18" charset="-52"/>
            </a:endParaRPr>
          </a:p>
          <a:p>
            <a:pPr algn="just"/>
            <a:r>
              <a:rPr lang="en" b="1" dirty="0" err="1">
                <a:latin typeface="Times New Roman Tj" panose="02020603050405020304" pitchFamily="18" charset="-52"/>
              </a:rPr>
              <a:t>Assistant</a:t>
            </a:r>
            <a:r>
              <a:rPr lang="en" b="1" dirty="0">
                <a:latin typeface="Times New Roman Tj" panose="02020603050405020304" pitchFamily="18" charset="-52"/>
              </a:rPr>
              <a:t> </a:t>
            </a:r>
            <a:r>
              <a:rPr lang="en" b="1" dirty="0" err="1">
                <a:latin typeface="Times New Roman Tj" panose="02020603050405020304" pitchFamily="18" charset="-52"/>
              </a:rPr>
              <a:t>personal</a:t>
            </a:r>
            <a:r>
              <a:rPr lang="en" b="1" dirty="0">
                <a:latin typeface="Times New Roman Tj" panose="02020603050405020304" pitchFamily="18" charset="-52"/>
              </a:rPr>
              <a:t> </a:t>
            </a:r>
            <a:r>
              <a:rPr lang="en" b="1" dirty="0" err="1">
                <a:latin typeface="Times New Roman Tj" panose="02020603050405020304" pitchFamily="18" charset="-52"/>
              </a:rPr>
              <a:t>and </a:t>
            </a:r>
            <a:r>
              <a:rPr lang="en" b="1" dirty="0">
                <a:latin typeface="Times New Roman Tj" panose="02020603050405020304" pitchFamily="18" charset="-52"/>
              </a:rPr>
              <a:t>chatbots - </a:t>
            </a:r>
            <a:r>
              <a:rPr lang="en" dirty="0">
                <a:latin typeface="Times New Roman Tj" panose="02020603050405020304" pitchFamily="18" charset="-52"/>
              </a:rPr>
              <a:t>chatbots</a:t>
            </a:r>
            <a:r>
              <a:rPr lang="en" b="1" dirty="0" err="1">
                <a:latin typeface="Times New Roman Tj" panose="02020603050405020304" pitchFamily="18" charset="-52"/>
              </a:rPr>
              <a:t>​</a:t>
            </a:r>
            <a:r>
              <a:rPr lang="en" dirty="0" err="1">
                <a:latin typeface="Times New Roman Tj" panose="02020603050405020304" pitchFamily="18" charset="-52"/>
              </a:rPr>
              <a:t>​</a:t>
            </a:r>
            <a:r>
              <a:rPr lang="en" dirty="0">
                <a:latin typeface="Times New Roman Tj" panose="02020603050405020304" pitchFamily="18" charset="-52"/>
              </a:rPr>
              <a:t> </a:t>
            </a:r>
            <a:r>
              <a:rPr lang="en" dirty="0" err="1">
                <a:latin typeface="Times New Roman Tj" panose="02020603050405020304" pitchFamily="18" charset="-52"/>
              </a:rPr>
              <a:t>has</a:t>
            </a:r>
            <a:r>
              <a:rPr lang="en" dirty="0">
                <a:latin typeface="Times New Roman Tj" panose="02020603050405020304" pitchFamily="18" charset="-52"/>
              </a:rPr>
              <a:t> </a:t>
            </a:r>
            <a:r>
              <a:rPr lang="en" dirty="0" err="1">
                <a:latin typeface="Times New Roman Tj" panose="02020603050405020304" pitchFamily="18" charset="-52"/>
              </a:rPr>
              <a:t>mind</a:t>
            </a:r>
            <a:r>
              <a:rPr lang="en" dirty="0">
                <a:latin typeface="Times New Roman Tj" panose="02020603050405020304" pitchFamily="18" charset="-52"/>
              </a:rPr>
              <a:t> </a:t>
            </a:r>
            <a:r>
              <a:rPr lang="en" dirty="0" err="1">
                <a:latin typeface="Times New Roman Tj" panose="02020603050405020304" pitchFamily="18" charset="-52"/>
              </a:rPr>
              <a:t>artificial </a:t>
            </a:r>
            <a:r>
              <a:rPr lang="en" dirty="0">
                <a:latin typeface="Times New Roman Tj" panose="02020603050405020304" pitchFamily="18" charset="-52"/>
              </a:rPr>
              <a:t>( </a:t>
            </a:r>
            <a:r>
              <a:rPr lang="en" dirty="0" err="1">
                <a:latin typeface="Times New Roman Tj" panose="02020603050405020304" pitchFamily="18" charset="-52"/>
              </a:rPr>
              <a:t>like</a:t>
            </a:r>
            <a:r>
              <a:rPr lang="en" dirty="0">
                <a:latin typeface="Times New Roman Tj" panose="02020603050405020304" pitchFamily="18" charset="-52"/>
              </a:rPr>
              <a:t> </a:t>
            </a:r>
            <a:r>
              <a:rPr lang="en" i="1" dirty="0" err="1">
                <a:latin typeface="Times New Roman Tj" panose="02020603050405020304" pitchFamily="18" charset="-52"/>
              </a:rPr>
              <a:t>ChatGPT </a:t>
            </a:r>
            <a:r>
              <a:rPr lang="en" dirty="0">
                <a:latin typeface="Times New Roman Tj" panose="02020603050405020304" pitchFamily="18" charset="-52"/>
              </a:rPr>
              <a:t>)</a:t>
            </a:r>
            <a:r>
              <a:rPr lang="en" dirty="0" err="1">
                <a:latin typeface="Times New Roman Tj" panose="02020603050405020304" pitchFamily="18" charset="-52"/>
              </a:rPr>
              <a:t>​</a:t>
            </a:r>
            <a:r>
              <a:rPr lang="en" dirty="0">
                <a:latin typeface="Times New Roman Tj" panose="02020603050405020304" pitchFamily="18" charset="-52"/>
              </a:rPr>
              <a:t> </a:t>
            </a:r>
            <a:r>
              <a:rPr lang="en" dirty="0" err="1">
                <a:latin typeface="Times New Roman Tj" panose="02020603050405020304" pitchFamily="18" charset="-52"/>
              </a:rPr>
              <a:t>can</a:t>
            </a:r>
            <a:r>
              <a:rPr lang="en" dirty="0">
                <a:latin typeface="Times New Roman Tj" panose="02020603050405020304" pitchFamily="18" charset="-52"/>
              </a:rPr>
              <a:t> </a:t>
            </a:r>
            <a:r>
              <a:rPr lang="en" dirty="0" err="1">
                <a:latin typeface="Times New Roman Tj" panose="02020603050405020304" pitchFamily="18" charset="-52"/>
              </a:rPr>
              <a:t>for</a:t>
            </a:r>
            <a:r>
              <a:rPr lang="en" dirty="0">
                <a:latin typeface="Times New Roman Tj" panose="02020603050405020304" pitchFamily="18" charset="-52"/>
              </a:rPr>
              <a:t> </a:t>
            </a:r>
            <a:r>
              <a:rPr lang="en" dirty="0" err="1">
                <a:latin typeface="Times New Roman Tj" panose="02020603050405020304" pitchFamily="18" charset="-52"/>
              </a:rPr>
              <a:t>answer questions</a:t>
            </a:r>
            <a:r>
              <a:rPr lang="en" dirty="0">
                <a:latin typeface="Times New Roman Tj" panose="02020603050405020304" pitchFamily="18" charset="-52"/>
              </a:rPr>
              <a:t>​ </a:t>
            </a:r>
            <a:r>
              <a:rPr lang="en" dirty="0" err="1">
                <a:latin typeface="Times New Roman Tj" panose="02020603050405020304" pitchFamily="18" charset="-52"/>
              </a:rPr>
              <a:t>students </a:t>
            </a:r>
            <a:r>
              <a:rPr lang="en" dirty="0">
                <a:latin typeface="Times New Roman Tj" panose="02020603050405020304" pitchFamily="18" charset="-52"/>
              </a:rPr>
              <a:t>about</a:t>
            </a:r>
            <a:r>
              <a:rPr lang="en" dirty="0" err="1">
                <a:latin typeface="Times New Roman Tj" panose="02020603050405020304" pitchFamily="18" charset="-52"/>
              </a:rPr>
              <a:t>​</a:t>
            </a:r>
            <a:r>
              <a:rPr lang="en" dirty="0">
                <a:latin typeface="Times New Roman Tj" panose="02020603050405020304" pitchFamily="18" charset="-52"/>
              </a:rPr>
              <a:t> </a:t>
            </a:r>
            <a:r>
              <a:rPr lang="en" dirty="0" err="1">
                <a:latin typeface="Times New Roman Tj" panose="02020603050405020304" pitchFamily="18" charset="-52"/>
              </a:rPr>
              <a:t>lessons </a:t>
            </a:r>
            <a:r>
              <a:rPr lang="en" dirty="0">
                <a:latin typeface="Times New Roman Tj" panose="02020603050405020304" pitchFamily="18" charset="-52"/>
              </a:rPr>
              <a:t>, </a:t>
            </a:r>
            <a:r>
              <a:rPr lang="en" dirty="0" err="1">
                <a:latin typeface="Times New Roman Tj" panose="02020603050405020304" pitchFamily="18" charset="-52"/>
              </a:rPr>
              <a:t>schedules </a:t>
            </a:r>
            <a:r>
              <a:rPr lang="en" dirty="0">
                <a:latin typeface="Times New Roman Tj" panose="02020603050405020304" pitchFamily="18" charset="-52"/>
              </a:rPr>
              <a:t>, </a:t>
            </a:r>
            <a:r>
              <a:rPr lang="en" dirty="0" err="1">
                <a:latin typeface="Times New Roman Tj" panose="02020603050405020304" pitchFamily="18" charset="-52"/>
              </a:rPr>
              <a:t>exams</a:t>
            </a:r>
            <a:r>
              <a:rPr lang="en" dirty="0">
                <a:latin typeface="Times New Roman Tj" panose="02020603050405020304" pitchFamily="18" charset="-52"/>
              </a:rPr>
              <a:t> </a:t>
            </a:r>
            <a:r>
              <a:rPr lang="en" dirty="0" err="1">
                <a:latin typeface="Times New Roman Tj" panose="02020603050405020304" pitchFamily="18" charset="-52"/>
              </a:rPr>
              <a:t>and</a:t>
            </a:r>
            <a:r>
              <a:rPr lang="en" dirty="0">
                <a:latin typeface="Times New Roman Tj" panose="02020603050405020304" pitchFamily="18" charset="-52"/>
              </a:rPr>
              <a:t> </a:t>
            </a:r>
            <a:r>
              <a:rPr lang="en" dirty="0" err="1">
                <a:latin typeface="Times New Roman Tj" panose="02020603050405020304" pitchFamily="18" charset="-52"/>
              </a:rPr>
              <a:t>etc.</a:t>
            </a:r>
            <a:r>
              <a:rPr lang="en" dirty="0">
                <a:latin typeface="Times New Roman Tj" panose="02020603050405020304" pitchFamily="18" charset="-52"/>
              </a:rPr>
              <a:t> </a:t>
            </a:r>
            <a:r>
              <a:rPr lang="en" dirty="0" err="1">
                <a:latin typeface="Times New Roman Tj" panose="02020603050405020304" pitchFamily="18" charset="-52"/>
              </a:rPr>
              <a:t>use</a:t>
            </a:r>
            <a:r>
              <a:rPr lang="en" dirty="0">
                <a:latin typeface="Times New Roman Tj" panose="02020603050405020304" pitchFamily="18" charset="-52"/>
              </a:rPr>
              <a:t> Chatbot </a:t>
            </a:r>
            <a:r>
              <a:rPr lang="en" dirty="0" err="1">
                <a:latin typeface="Times New Roman Tj" panose="02020603050405020304" pitchFamily="18" charset="-52"/>
              </a:rPr>
              <a:t>can be active </a:t>
            </a:r>
            <a:r>
              <a:rPr lang="en" dirty="0">
                <a:latin typeface="Times New Roman Tj" panose="02020603050405020304" pitchFamily="18" charset="-52"/>
              </a:rPr>
              <a:t>24/7 </a:t>
            </a:r>
            <a:r>
              <a:rPr lang="en" dirty="0" err="1">
                <a:latin typeface="Times New Roman Tj" panose="02020603050405020304" pitchFamily="18" charset="-52"/>
              </a:rPr>
              <a:t>be</a:t>
            </a:r>
            <a:r>
              <a:rPr lang="en" dirty="0">
                <a:latin typeface="Times New Roman Tj" panose="02020603050405020304" pitchFamily="18" charset="-52"/>
              </a:rPr>
              <a:t> </a:t>
            </a:r>
            <a:r>
              <a:rPr lang="en" dirty="0" err="1">
                <a:latin typeface="Times New Roman Tj" panose="02020603050405020304" pitchFamily="18" charset="-52"/>
              </a:rPr>
              <a:t>and </a:t>
            </a:r>
            <a:r>
              <a:rPr lang="en" dirty="0">
                <a:latin typeface="Times New Roman Tj" panose="02020603050405020304" pitchFamily="18" charset="-52"/>
              </a:rPr>
              <a:t>the work of </a:t>
            </a:r>
            <a:r>
              <a:rPr lang="en" dirty="0" err="1">
                <a:latin typeface="Times New Roman Tj" panose="02020603050405020304" pitchFamily="18" charset="-52"/>
              </a:rPr>
              <a:t>the staff</a:t>
            </a:r>
            <a:r>
              <a:rPr lang="en" dirty="0">
                <a:latin typeface="Times New Roman Tj" panose="02020603050405020304" pitchFamily="18" charset="-52"/>
              </a:rPr>
              <a:t> </a:t>
            </a:r>
            <a:r>
              <a:rPr lang="en" dirty="0" err="1">
                <a:latin typeface="Times New Roman Tj" panose="02020603050405020304" pitchFamily="18" charset="-52"/>
              </a:rPr>
              <a:t>administrative</a:t>
            </a:r>
            <a:r>
              <a:rPr lang="en" dirty="0">
                <a:latin typeface="Times New Roman Tj" panose="02020603050405020304" pitchFamily="18" charset="-52"/>
              </a:rPr>
              <a:t> </a:t>
            </a:r>
            <a:r>
              <a:rPr lang="en" dirty="0" err="1">
                <a:latin typeface="Times New Roman Tj" panose="02020603050405020304" pitchFamily="18" charset="-52"/>
              </a:rPr>
              <a:t>light</a:t>
            </a:r>
            <a:r>
              <a:rPr lang="en" dirty="0">
                <a:latin typeface="Times New Roman Tj" panose="02020603050405020304" pitchFamily="18" charset="-52"/>
              </a:rPr>
              <a:t> </a:t>
            </a:r>
            <a:r>
              <a:rPr lang="en" dirty="0" err="1">
                <a:latin typeface="Times New Roman Tj" panose="02020603050405020304" pitchFamily="18" charset="-52"/>
              </a:rPr>
              <a:t>to do </a:t>
            </a:r>
            <a:r>
              <a:rPr lang="en" dirty="0">
                <a:latin typeface="Times New Roman Tj" panose="02020603050405020304" pitchFamily="18" charset="-52"/>
              </a:rPr>
              <a:t>.</a:t>
            </a:r>
          </a:p>
          <a:p>
            <a:pPr marL="0" indent="0" algn="just">
              <a:buNone/>
            </a:pPr>
            <a:endParaRPr lang="ru-RU" dirty="0"/>
          </a:p>
          <a:p>
            <a:endParaRPr lang="ru-RU" dirty="0"/>
          </a:p>
        </p:txBody>
      </p:sp>
    </p:spTree>
    <p:extLst>
      <p:ext uri="{BB962C8B-B14F-4D97-AF65-F5344CB8AC3E}">
        <p14:creationId xmlns:p14="http://schemas.microsoft.com/office/powerpoint/2010/main" val="2600127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 b="1" dirty="0"/>
              <a:t>The use of SES in higher professional education</a:t>
            </a:r>
            <a:endParaRPr lang="ru-RU" dirty="0"/>
          </a:p>
        </p:txBody>
      </p:sp>
      <p:sp>
        <p:nvSpPr>
          <p:cNvPr id="3" name="Объект 2"/>
          <p:cNvSpPr>
            <a:spLocks noGrp="1"/>
          </p:cNvSpPr>
          <p:nvPr>
            <p:ph idx="1"/>
          </p:nvPr>
        </p:nvSpPr>
        <p:spPr>
          <a:xfrm>
            <a:off x="529389" y="1572126"/>
            <a:ext cx="11197390" cy="4892842"/>
          </a:xfrm>
        </p:spPr>
        <p:txBody>
          <a:bodyPr>
            <a:normAutofit fontScale="92500" lnSpcReduction="20000"/>
          </a:bodyPr>
          <a:lstStyle/>
          <a:p>
            <a:pPr algn="just">
              <a:lnSpc>
                <a:spcPct val="110000"/>
              </a:lnSpc>
              <a:spcBef>
                <a:spcPts val="0"/>
              </a:spcBef>
            </a:pPr>
            <a:r>
              <a:rPr lang="en" b="1" dirty="0"/>
              <a:t>An automated assessment system </a:t>
            </a:r>
            <a:r>
              <a:rPr lang="en" dirty="0"/>
              <a:t>allows students to automatically and impartially assess their knowledge level, analyze learning outcomes, make recommendations, and develop effective individual learning plans. </a:t>
            </a:r>
            <a:r>
              <a:rPr lang="en" dirty="0" err="1"/>
              <a:t>For example </a:t>
            </a:r>
            <a:r>
              <a:rPr lang="en" dirty="0"/>
              <a:t>, </a:t>
            </a:r>
            <a:r>
              <a:rPr lang="en" i="1" dirty="0" err="1"/>
              <a:t>Grammarly</a:t>
            </a:r>
            <a:r>
              <a:rPr lang="en" dirty="0"/>
              <a:t> </a:t>
            </a:r>
            <a:r>
              <a:rPr lang="en" dirty="0" err="1"/>
              <a:t>with</a:t>
            </a:r>
            <a:r>
              <a:rPr lang="en" dirty="0"/>
              <a:t> </a:t>
            </a:r>
            <a:r>
              <a:rPr lang="en" dirty="0" err="1"/>
              <a:t>use </a:t>
            </a:r>
            <a:r>
              <a:rPr lang="en" dirty="0"/>
              <a:t>of ZS </a:t>
            </a:r>
            <a:r>
              <a:rPr lang="en" dirty="0" err="1"/>
              <a:t>errors</a:t>
            </a:r>
            <a:r>
              <a:rPr lang="en" dirty="0"/>
              <a:t> </a:t>
            </a:r>
            <a:r>
              <a:rPr lang="en" dirty="0" err="1"/>
              <a:t>grammatical</a:t>
            </a:r>
            <a:r>
              <a:rPr lang="en" dirty="0"/>
              <a:t> </a:t>
            </a:r>
            <a:r>
              <a:rPr lang="en" dirty="0" err="1"/>
              <a:t>and</a:t>
            </a:r>
            <a:r>
              <a:rPr lang="en" dirty="0"/>
              <a:t> </a:t>
            </a:r>
            <a:r>
              <a:rPr lang="en" dirty="0" err="1"/>
              <a:t>stylistics </a:t>
            </a:r>
            <a:r>
              <a:rPr lang="en" dirty="0"/>
              <a:t>in </a:t>
            </a:r>
            <a:r>
              <a:rPr lang="en" dirty="0" err="1"/>
              <a:t>texts</a:t>
            </a:r>
            <a:r>
              <a:rPr lang="en" dirty="0"/>
              <a:t> </a:t>
            </a:r>
            <a:r>
              <a:rPr lang="en" dirty="0" err="1"/>
              <a:t>correction</a:t>
            </a:r>
            <a:r>
              <a:rPr lang="en" dirty="0"/>
              <a:t> </a:t>
            </a:r>
            <a:r>
              <a:rPr lang="en" dirty="0" err="1"/>
              <a:t>does</a:t>
            </a:r>
            <a:r>
              <a:rPr lang="en" dirty="0"/>
              <a:t> </a:t>
            </a:r>
            <a:r>
              <a:rPr lang="en" dirty="0" err="1"/>
              <a:t>and</a:t>
            </a:r>
            <a:r>
              <a:rPr lang="en" dirty="0"/>
              <a:t> </a:t>
            </a:r>
            <a:r>
              <a:rPr lang="en" dirty="0" err="1"/>
              <a:t>recommendations</a:t>
            </a:r>
            <a:r>
              <a:rPr lang="en" dirty="0"/>
              <a:t> </a:t>
            </a:r>
            <a:r>
              <a:rPr lang="en" dirty="0" err="1"/>
              <a:t>gives </a:t>
            </a:r>
            <a:r>
              <a:rPr lang="en" dirty="0"/>
              <a:t>;</a:t>
            </a:r>
          </a:p>
          <a:p>
            <a:pPr marL="0" indent="0" algn="just">
              <a:lnSpc>
                <a:spcPct val="110000"/>
              </a:lnSpc>
              <a:spcBef>
                <a:spcPts val="0"/>
              </a:spcBef>
              <a:buNone/>
            </a:pPr>
            <a:endParaRPr lang="tg-Cyrl-TJ" dirty="0">
              <a:latin typeface="Times New Roman Tj" panose="02020603050405020304" pitchFamily="18" charset="-52"/>
            </a:endParaRPr>
          </a:p>
          <a:p>
            <a:pPr algn="just">
              <a:lnSpc>
                <a:spcPct val="110000"/>
              </a:lnSpc>
              <a:spcBef>
                <a:spcPts val="0"/>
              </a:spcBef>
            </a:pPr>
            <a:r>
              <a:rPr lang="en" b="1" dirty="0" err="1">
                <a:latin typeface="Times New Roman Tj" panose="02020603050405020304" pitchFamily="18" charset="-52"/>
              </a:rPr>
              <a:t>Education </a:t>
            </a:r>
            <a:r>
              <a:rPr lang="en" b="1" dirty="0">
                <a:latin typeface="Times New Roman Tj" panose="02020603050405020304" pitchFamily="18" charset="-52"/>
              </a:rPr>
              <a:t>in </a:t>
            </a:r>
            <a:r>
              <a:rPr lang="en" b="1" dirty="0" err="1">
                <a:latin typeface="Times New Roman Tj" panose="02020603050405020304" pitchFamily="18" charset="-52"/>
              </a:rPr>
              <a:t>the form of</a:t>
            </a:r>
            <a:r>
              <a:rPr lang="en" b="1" dirty="0">
                <a:latin typeface="Times New Roman Tj" panose="02020603050405020304" pitchFamily="18" charset="-52"/>
              </a:rPr>
              <a:t> </a:t>
            </a:r>
            <a:r>
              <a:rPr lang="en" b="1" dirty="0" err="1">
                <a:latin typeface="Times New Roman Tj" panose="02020603050405020304" pitchFamily="18" charset="-52"/>
              </a:rPr>
              <a:t>game </a:t>
            </a:r>
            <a:r>
              <a:rPr lang="en" b="1" dirty="0">
                <a:latin typeface="Times New Roman Tj" panose="02020603050405020304" pitchFamily="18" charset="-52"/>
              </a:rPr>
              <a:t>( </a:t>
            </a:r>
            <a:r>
              <a:rPr lang="en" b="1" dirty="0" err="1">
                <a:latin typeface="Times New Roman Tj" panose="02020603050405020304" pitchFamily="18" charset="-52"/>
              </a:rPr>
              <a:t>gamification </a:t>
            </a:r>
            <a:r>
              <a:rPr lang="en" b="1" dirty="0">
                <a:latin typeface="Times New Roman Tj" panose="02020603050405020304" pitchFamily="18" charset="-52"/>
              </a:rPr>
              <a:t>) - </a:t>
            </a:r>
            <a:r>
              <a:rPr lang="en" dirty="0" err="1">
                <a:latin typeface="Times New Roman Tj" panose="02020603050405020304" pitchFamily="18" charset="-52"/>
              </a:rPr>
              <a:t>use</a:t>
            </a:r>
            <a:r>
              <a:rPr lang="en" dirty="0">
                <a:latin typeface="Times New Roman Tj" panose="02020603050405020304" pitchFamily="18" charset="-52"/>
              </a:rPr>
              <a:t> </a:t>
            </a:r>
            <a:r>
              <a:rPr lang="en" dirty="0" err="1">
                <a:latin typeface="Times New Roman Tj" panose="02020603050405020304" pitchFamily="18" charset="-52"/>
              </a:rPr>
              <a:t>technologies</a:t>
            </a:r>
            <a:r>
              <a:rPr lang="en" dirty="0">
                <a:latin typeface="Times New Roman Tj" panose="02020603050405020304" pitchFamily="18" charset="-52"/>
              </a:rPr>
              <a:t> </a:t>
            </a:r>
            <a:r>
              <a:rPr lang="en" dirty="0" err="1">
                <a:latin typeface="Times New Roman Tj" panose="02020603050405020304" pitchFamily="18" charset="-52"/>
              </a:rPr>
              <a:t>game</a:t>
            </a:r>
            <a:r>
              <a:rPr lang="en" dirty="0">
                <a:latin typeface="Times New Roman Tj" panose="02020603050405020304" pitchFamily="18" charset="-52"/>
              </a:rPr>
              <a:t> </a:t>
            </a:r>
            <a:r>
              <a:rPr lang="en" dirty="0" err="1">
                <a:latin typeface="Times New Roman Tj" panose="02020603050405020304" pitchFamily="18" charset="-52"/>
              </a:rPr>
              <a:t>and</a:t>
            </a:r>
            <a:r>
              <a:rPr lang="en" dirty="0">
                <a:latin typeface="Times New Roman Tj" panose="02020603050405020304" pitchFamily="18" charset="-52"/>
              </a:rPr>
              <a:t> </a:t>
            </a:r>
            <a:r>
              <a:rPr lang="en" dirty="0" err="1">
                <a:latin typeface="Times New Roman Tj" panose="02020603050405020304" pitchFamily="18" charset="-52"/>
              </a:rPr>
              <a:t>fun </a:t>
            </a:r>
            <a:r>
              <a:rPr lang="en" dirty="0">
                <a:latin typeface="Times New Roman Tj" panose="02020603050405020304" pitchFamily="18" charset="-52"/>
              </a:rPr>
              <a:t>in </a:t>
            </a:r>
            <a:r>
              <a:rPr lang="en" dirty="0" err="1">
                <a:latin typeface="Times New Roman Tj" panose="02020603050405020304" pitchFamily="18" charset="-52"/>
              </a:rPr>
              <a:t>the process</a:t>
            </a:r>
            <a:r>
              <a:rPr lang="en" dirty="0">
                <a:latin typeface="Times New Roman Tj" panose="02020603050405020304" pitchFamily="18" charset="-52"/>
              </a:rPr>
              <a:t> </a:t>
            </a:r>
            <a:r>
              <a:rPr lang="en" dirty="0" err="1">
                <a:latin typeface="Times New Roman Tj" panose="02020603050405020304" pitchFamily="18" charset="-52"/>
              </a:rPr>
              <a:t>education </a:t>
            </a:r>
            <a:r>
              <a:rPr lang="en" dirty="0">
                <a:latin typeface="Times New Roman Tj" panose="02020603050405020304" pitchFamily="18" charset="-52"/>
              </a:rPr>
              <a:t>, </a:t>
            </a:r>
            <a:r>
              <a:rPr lang="en" dirty="0" err="1">
                <a:latin typeface="Times New Roman Tj" panose="02020603050405020304" pitchFamily="18" charset="-52"/>
              </a:rPr>
              <a:t>which</a:t>
            </a:r>
            <a:r>
              <a:rPr lang="en" dirty="0">
                <a:latin typeface="Times New Roman Tj" panose="02020603050405020304" pitchFamily="18" charset="-52"/>
              </a:rPr>
              <a:t> </a:t>
            </a:r>
            <a:r>
              <a:rPr lang="en" dirty="0" err="1">
                <a:latin typeface="Times New Roman Tj" panose="02020603050405020304" pitchFamily="18" charset="-52"/>
              </a:rPr>
              <a:t>to </a:t>
            </a:r>
            <a:r>
              <a:rPr lang="en" dirty="0">
                <a:latin typeface="Times New Roman Tj" panose="02020603050405020304" pitchFamily="18" charset="-52"/>
              </a:rPr>
              <a:t>raise</a:t>
            </a:r>
            <a:r>
              <a:rPr lang="en" dirty="0" err="1">
                <a:latin typeface="Times New Roman Tj" panose="02020603050405020304" pitchFamily="18" charset="-52"/>
              </a:rPr>
              <a:t>​</a:t>
            </a:r>
            <a:r>
              <a:rPr lang="en" dirty="0">
                <a:latin typeface="Times New Roman Tj" panose="02020603050405020304" pitchFamily="18" charset="-52"/>
              </a:rPr>
              <a:t> </a:t>
            </a:r>
            <a:r>
              <a:rPr lang="en" dirty="0" err="1">
                <a:latin typeface="Times New Roman Tj" panose="02020603050405020304" pitchFamily="18" charset="-52"/>
              </a:rPr>
              <a:t>enthusiasm</a:t>
            </a:r>
            <a:r>
              <a:rPr lang="en" dirty="0">
                <a:latin typeface="Times New Roman Tj" panose="02020603050405020304" pitchFamily="18" charset="-52"/>
              </a:rPr>
              <a:t> </a:t>
            </a:r>
            <a:r>
              <a:rPr lang="en" dirty="0" err="1">
                <a:latin typeface="Times New Roman Tj" panose="02020603050405020304" pitchFamily="18" charset="-52"/>
              </a:rPr>
              <a:t>passion</a:t>
            </a:r>
            <a:r>
              <a:rPr lang="en" dirty="0">
                <a:latin typeface="Times New Roman Tj" panose="02020603050405020304" pitchFamily="18" charset="-52"/>
              </a:rPr>
              <a:t> </a:t>
            </a:r>
            <a:r>
              <a:rPr lang="en" dirty="0" err="1">
                <a:latin typeface="Times New Roman Tj" panose="02020603050405020304" pitchFamily="18" charset="-52"/>
              </a:rPr>
              <a:t>and</a:t>
            </a:r>
            <a:r>
              <a:rPr lang="en" dirty="0">
                <a:latin typeface="Times New Roman Tj" panose="02020603050405020304" pitchFamily="18" charset="-52"/>
              </a:rPr>
              <a:t> </a:t>
            </a:r>
            <a:r>
              <a:rPr lang="en" dirty="0" err="1">
                <a:latin typeface="Times New Roman Tj" panose="02020603050405020304" pitchFamily="18" charset="-52"/>
              </a:rPr>
              <a:t>efficiency</a:t>
            </a:r>
            <a:r>
              <a:rPr lang="en" dirty="0">
                <a:latin typeface="Times New Roman Tj" panose="02020603050405020304" pitchFamily="18" charset="-52"/>
              </a:rPr>
              <a:t> </a:t>
            </a:r>
            <a:r>
              <a:rPr lang="en" dirty="0" err="1">
                <a:latin typeface="Times New Roman Tj" panose="02020603050405020304" pitchFamily="18" charset="-52"/>
              </a:rPr>
              <a:t>study</a:t>
            </a:r>
            <a:r>
              <a:rPr lang="en" dirty="0">
                <a:latin typeface="Times New Roman Tj" panose="02020603050405020304" pitchFamily="18" charset="-52"/>
              </a:rPr>
              <a:t> </a:t>
            </a:r>
            <a:r>
              <a:rPr lang="en" dirty="0" err="1">
                <a:latin typeface="Times New Roman Tj" panose="02020603050405020304" pitchFamily="18" charset="-52"/>
              </a:rPr>
              <a:t>assistance</a:t>
            </a:r>
            <a:r>
              <a:rPr lang="en" dirty="0">
                <a:latin typeface="Times New Roman Tj" panose="02020603050405020304" pitchFamily="18" charset="-52"/>
              </a:rPr>
              <a:t> </a:t>
            </a:r>
            <a:r>
              <a:rPr lang="en" dirty="0" err="1">
                <a:latin typeface="Times New Roman Tj" panose="02020603050405020304" pitchFamily="18" charset="-52"/>
              </a:rPr>
              <a:t>For </a:t>
            </a:r>
            <a:r>
              <a:rPr lang="en" dirty="0">
                <a:latin typeface="Times New Roman Tj" panose="02020603050405020304" pitchFamily="18" charset="-52"/>
              </a:rPr>
              <a:t>example </a:t>
            </a:r>
            <a:r>
              <a:rPr lang="en" dirty="0" err="1">
                <a:latin typeface="Times New Roman Tj" panose="02020603050405020304" pitchFamily="18" charset="-52"/>
              </a:rPr>
              <a:t>, </a:t>
            </a:r>
            <a:r>
              <a:rPr lang="en" dirty="0">
                <a:latin typeface="Times New Roman Tj" panose="02020603050405020304" pitchFamily="18" charset="-52"/>
              </a:rPr>
              <a:t>in </a:t>
            </a:r>
            <a:r>
              <a:rPr lang="en" dirty="0" err="1">
                <a:latin typeface="Times New Roman Tj" panose="02020603050405020304" pitchFamily="18" charset="-52"/>
              </a:rPr>
              <a:t>courses</a:t>
            </a:r>
            <a:r>
              <a:rPr lang="en" dirty="0">
                <a:latin typeface="Times New Roman Tj" panose="02020603050405020304" pitchFamily="18" charset="-52"/>
              </a:rPr>
              <a:t> </a:t>
            </a:r>
            <a:r>
              <a:rPr lang="en" dirty="0" err="1">
                <a:latin typeface="Times New Roman Tj" panose="02020603050405020304" pitchFamily="18" charset="-52"/>
              </a:rPr>
              <a:t>study</a:t>
            </a:r>
            <a:r>
              <a:rPr lang="en" dirty="0">
                <a:latin typeface="Times New Roman Tj" panose="02020603050405020304" pitchFamily="18" charset="-52"/>
              </a:rPr>
              <a:t> </a:t>
            </a:r>
            <a:r>
              <a:rPr lang="en" dirty="0" err="1">
                <a:latin typeface="Times New Roman Tj" panose="02020603050405020304" pitchFamily="18" charset="-52"/>
              </a:rPr>
              <a:t>language </a:t>
            </a:r>
            <a:r>
              <a:rPr lang="en" dirty="0">
                <a:latin typeface="Times New Roman Tj" panose="02020603050405020304" pitchFamily="18" charset="-52"/>
              </a:rPr>
              <a:t>( </a:t>
            </a:r>
            <a:r>
              <a:rPr lang="en" dirty="0" err="1">
                <a:latin typeface="Times New Roman Tj" panose="02020603050405020304" pitchFamily="18" charset="-52"/>
              </a:rPr>
              <a:t>like</a:t>
            </a:r>
            <a:r>
              <a:rPr lang="en" dirty="0">
                <a:latin typeface="Times New Roman Tj" panose="02020603050405020304" pitchFamily="18" charset="-52"/>
              </a:rPr>
              <a:t> </a:t>
            </a:r>
            <a:r>
              <a:rPr lang="en" i="1" dirty="0" err="1">
                <a:latin typeface="Times New Roman Tj" panose="02020603050405020304" pitchFamily="18" charset="-52"/>
              </a:rPr>
              <a:t>Duolingo </a:t>
            </a:r>
            <a:r>
              <a:rPr lang="en" dirty="0">
                <a:latin typeface="Times New Roman Tj" panose="02020603050405020304" pitchFamily="18" charset="-52"/>
              </a:rPr>
              <a:t>), ZS </a:t>
            </a:r>
            <a:r>
              <a:rPr lang="en" dirty="0" err="1">
                <a:latin typeface="Times New Roman Tj" panose="02020603050405020304" pitchFamily="18" charset="-52"/>
              </a:rPr>
              <a:t>for</a:t>
            </a:r>
            <a:r>
              <a:rPr lang="en" dirty="0">
                <a:latin typeface="Times New Roman Tj" panose="02020603050405020304" pitchFamily="18" charset="-52"/>
              </a:rPr>
              <a:t> </a:t>
            </a:r>
            <a:r>
              <a:rPr lang="en" dirty="0" err="1">
                <a:latin typeface="Times New Roman Tj" panose="02020603050405020304" pitchFamily="18" charset="-52"/>
              </a:rPr>
              <a:t>certain</a:t>
            </a:r>
            <a:r>
              <a:rPr lang="en" dirty="0">
                <a:latin typeface="Times New Roman Tj" panose="02020603050405020304" pitchFamily="18" charset="-52"/>
              </a:rPr>
              <a:t> </a:t>
            </a:r>
            <a:r>
              <a:rPr lang="en" dirty="0" err="1">
                <a:latin typeface="Times New Roman Tj" panose="02020603050405020304" pitchFamily="18" charset="-52"/>
              </a:rPr>
              <a:t>to do</a:t>
            </a:r>
            <a:r>
              <a:rPr lang="en" dirty="0">
                <a:latin typeface="Times New Roman Tj" panose="02020603050405020304" pitchFamily="18" charset="-52"/>
              </a:rPr>
              <a:t> </a:t>
            </a:r>
            <a:r>
              <a:rPr lang="en" dirty="0" err="1">
                <a:latin typeface="Times New Roman Tj" panose="02020603050405020304" pitchFamily="18" charset="-52"/>
              </a:rPr>
              <a:t>level</a:t>
            </a:r>
            <a:r>
              <a:rPr lang="en" dirty="0">
                <a:latin typeface="Times New Roman Tj" panose="02020603050405020304" pitchFamily="18" charset="-52"/>
              </a:rPr>
              <a:t> </a:t>
            </a:r>
            <a:r>
              <a:rPr lang="en" dirty="0" err="1">
                <a:latin typeface="Times New Roman Tj" panose="02020603050405020304" pitchFamily="18" charset="-52"/>
              </a:rPr>
              <a:t>knowledge</a:t>
            </a:r>
            <a:r>
              <a:rPr lang="en" dirty="0">
                <a:latin typeface="Times New Roman Tj" panose="02020603050405020304" pitchFamily="18" charset="-52"/>
              </a:rPr>
              <a:t> </a:t>
            </a:r>
            <a:r>
              <a:rPr lang="en" dirty="0" err="1">
                <a:latin typeface="Times New Roman Tj" panose="02020603050405020304" pitchFamily="18" charset="-52"/>
              </a:rPr>
              <a:t>and</a:t>
            </a:r>
            <a:r>
              <a:rPr lang="en" dirty="0">
                <a:latin typeface="Times New Roman Tj" panose="02020603050405020304" pitchFamily="18" charset="-52"/>
              </a:rPr>
              <a:t> </a:t>
            </a:r>
            <a:r>
              <a:rPr lang="en" dirty="0" err="1">
                <a:latin typeface="Times New Roman Tj" panose="02020603050405020304" pitchFamily="18" charset="-52"/>
              </a:rPr>
              <a:t>proposal</a:t>
            </a:r>
            <a:r>
              <a:rPr lang="en" dirty="0">
                <a:latin typeface="Times New Roman Tj" panose="02020603050405020304" pitchFamily="18" charset="-52"/>
              </a:rPr>
              <a:t> </a:t>
            </a:r>
            <a:r>
              <a:rPr lang="en" dirty="0" err="1">
                <a:latin typeface="Times New Roman Tj" panose="02020603050405020304" pitchFamily="18" charset="-52"/>
              </a:rPr>
              <a:t>games</a:t>
            </a:r>
            <a:r>
              <a:rPr lang="en" dirty="0">
                <a:latin typeface="Times New Roman Tj" panose="02020603050405020304" pitchFamily="18" charset="-52"/>
              </a:rPr>
              <a:t> </a:t>
            </a:r>
            <a:r>
              <a:rPr lang="en" dirty="0" err="1">
                <a:latin typeface="Times New Roman Tj" panose="02020603050405020304" pitchFamily="18" charset="-52"/>
              </a:rPr>
              <a:t>interactive</a:t>
            </a:r>
            <a:r>
              <a:rPr lang="en" dirty="0">
                <a:latin typeface="Times New Roman Tj" panose="02020603050405020304" pitchFamily="18" charset="-52"/>
              </a:rPr>
              <a:t> </a:t>
            </a:r>
            <a:r>
              <a:rPr lang="en" dirty="0" err="1">
                <a:latin typeface="Times New Roman Tj" panose="02020603050405020304" pitchFamily="18" charset="-52"/>
              </a:rPr>
              <a:t>use</a:t>
            </a:r>
            <a:r>
              <a:rPr lang="en" dirty="0">
                <a:latin typeface="Times New Roman Tj" panose="02020603050405020304" pitchFamily="18" charset="-52"/>
              </a:rPr>
              <a:t> </a:t>
            </a:r>
            <a:r>
              <a:rPr lang="en" dirty="0" err="1">
                <a:latin typeface="Times New Roman Tj" panose="02020603050405020304" pitchFamily="18" charset="-52"/>
              </a:rPr>
              <a:t>It will be </a:t>
            </a:r>
            <a:r>
              <a:rPr lang="en" dirty="0">
                <a:latin typeface="Times New Roman Tj" panose="02020603050405020304" pitchFamily="18" charset="-52"/>
              </a:rPr>
              <a:t>.</a:t>
            </a:r>
            <a:endParaRPr lang="ru-RU" dirty="0"/>
          </a:p>
          <a:p>
            <a:pPr algn="just"/>
            <a:endParaRPr lang="ru-RU" dirty="0"/>
          </a:p>
          <a:p>
            <a:endParaRPr lang="ru-RU" dirty="0"/>
          </a:p>
        </p:txBody>
      </p:sp>
    </p:spTree>
    <p:extLst>
      <p:ext uri="{BB962C8B-B14F-4D97-AF65-F5344CB8AC3E}">
        <p14:creationId xmlns:p14="http://schemas.microsoft.com/office/powerpoint/2010/main" val="34630343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 b="1" dirty="0"/>
              <a:t>The use of SES in higher professional education</a:t>
            </a:r>
            <a:endParaRPr lang="ru-RU" dirty="0"/>
          </a:p>
        </p:txBody>
      </p:sp>
      <p:sp>
        <p:nvSpPr>
          <p:cNvPr id="3" name="Объект 2"/>
          <p:cNvSpPr>
            <a:spLocks noGrp="1"/>
          </p:cNvSpPr>
          <p:nvPr>
            <p:ph idx="1"/>
          </p:nvPr>
        </p:nvSpPr>
        <p:spPr>
          <a:xfrm>
            <a:off x="529389" y="1690688"/>
            <a:ext cx="11181347" cy="4838449"/>
          </a:xfrm>
        </p:spPr>
        <p:txBody>
          <a:bodyPr>
            <a:normAutofit fontScale="92500"/>
          </a:bodyPr>
          <a:lstStyle/>
          <a:p>
            <a:pPr algn="just"/>
            <a:r>
              <a:rPr lang="en" b="1" dirty="0">
                <a:latin typeface="Times New Roman Tj" panose="02020603050405020304" pitchFamily="18" charset="-52"/>
              </a:rPr>
              <a:t>Using distance learning technologies - </a:t>
            </a:r>
            <a:r>
              <a:rPr lang="en" dirty="0">
                <a:latin typeface="Times New Roman Tj" panose="02020603050405020304" pitchFamily="18" charset="-52"/>
              </a:rPr>
              <a:t>the student can consolidate past learning material, identify possible points of forgetting, and receive recommendations for revision </a:t>
            </a:r>
            <a:r>
              <a:rPr lang="en" dirty="0"/>
              <a:t>;</a:t>
            </a:r>
          </a:p>
          <a:p>
            <a:pPr algn="just"/>
            <a:r>
              <a:rPr lang="en" b="1" dirty="0" err="1">
                <a:latin typeface="Times New Roman Tj" panose="02020603050405020304" pitchFamily="18" charset="-52"/>
              </a:rPr>
              <a:t>Delivery</a:t>
            </a:r>
            <a:r>
              <a:rPr lang="en" b="1" dirty="0">
                <a:latin typeface="Times New Roman Tj" panose="02020603050405020304" pitchFamily="18" charset="-52"/>
              </a:rPr>
              <a:t> </a:t>
            </a:r>
            <a:r>
              <a:rPr lang="en" b="1" dirty="0" err="1">
                <a:latin typeface="Times New Roman Tj" panose="02020603050405020304" pitchFamily="18" charset="-52"/>
              </a:rPr>
              <a:t>exams</a:t>
            </a:r>
            <a:r>
              <a:rPr lang="en" b="1" dirty="0">
                <a:latin typeface="Times New Roman Tj" panose="02020603050405020304" pitchFamily="18" charset="-52"/>
              </a:rPr>
              <a:t> </a:t>
            </a:r>
            <a:r>
              <a:rPr lang="en" b="1" dirty="0" err="1">
                <a:latin typeface="Times New Roman Tj" panose="02020603050405020304" pitchFamily="18" charset="-52"/>
              </a:rPr>
              <a:t>intermittent</a:t>
            </a:r>
            <a:r>
              <a:rPr lang="en" b="1" dirty="0">
                <a:latin typeface="Times New Roman Tj" panose="02020603050405020304" pitchFamily="18" charset="-52"/>
              </a:rPr>
              <a:t> </a:t>
            </a:r>
            <a:r>
              <a:rPr lang="en" b="1" dirty="0" err="1">
                <a:latin typeface="Times New Roman Tj" panose="02020603050405020304" pitchFamily="18" charset="-52"/>
              </a:rPr>
              <a:t>with</a:t>
            </a:r>
            <a:r>
              <a:rPr lang="en" b="1" dirty="0">
                <a:latin typeface="Times New Roman Tj" panose="02020603050405020304" pitchFamily="18" charset="-52"/>
              </a:rPr>
              <a:t> </a:t>
            </a:r>
            <a:r>
              <a:rPr lang="en" b="1" dirty="0" err="1">
                <a:latin typeface="Times New Roman Tj" panose="02020603050405020304" pitchFamily="18" charset="-52"/>
              </a:rPr>
              <a:t>proctoring </a:t>
            </a:r>
            <a:r>
              <a:rPr lang="en" dirty="0">
                <a:latin typeface="Times New Roman Tj" panose="02020603050405020304" pitchFamily="18" charset="-52"/>
              </a:rPr>
              <a:t>- in online </a:t>
            </a:r>
            <a:r>
              <a:rPr lang="en" dirty="0" err="1">
                <a:latin typeface="Times New Roman Tj" panose="02020603050405020304" pitchFamily="18" charset="-52"/>
              </a:rPr>
              <a:t>exams , </a:t>
            </a:r>
            <a:r>
              <a:rPr lang="en" dirty="0">
                <a:latin typeface="Times New Roman Tj" panose="02020603050405020304" pitchFamily="18" charset="-52"/>
              </a:rPr>
              <a:t>SAT </a:t>
            </a:r>
            <a:r>
              <a:rPr lang="en" dirty="0" err="1">
                <a:latin typeface="Times New Roman Tj" panose="02020603050405020304" pitchFamily="18" charset="-52"/>
              </a:rPr>
              <a:t>systems such as</a:t>
            </a:r>
            <a:r>
              <a:rPr lang="en" dirty="0">
                <a:latin typeface="Times New Roman Tj" panose="02020603050405020304" pitchFamily="18" charset="-52"/>
              </a:rPr>
              <a:t> </a:t>
            </a:r>
            <a:r>
              <a:rPr lang="en" i="1" dirty="0" err="1">
                <a:latin typeface="Times New Roman Tj" panose="02020603050405020304" pitchFamily="18" charset="-52"/>
              </a:rPr>
              <a:t>Proctor </a:t>
            </a:r>
            <a:r>
              <a:rPr lang="en" dirty="0">
                <a:latin typeface="Times New Roman Tj" panose="02020603050405020304" pitchFamily="18" charset="-52"/>
              </a:rPr>
              <a:t>or </a:t>
            </a:r>
            <a:r>
              <a:rPr lang="en" i="1" dirty="0" err="1">
                <a:latin typeface="Times New Roman Tj" panose="02020603050405020304" pitchFamily="18" charset="-52"/>
              </a:rPr>
              <a:t>Respondus</a:t>
            </a:r>
            <a:r>
              <a:rPr lang="en" dirty="0">
                <a:latin typeface="Times New Roman Tj" panose="02020603050405020304" pitchFamily="18" charset="-52"/>
              </a:rPr>
              <a:t> </a:t>
            </a:r>
            <a:r>
              <a:rPr lang="en" dirty="0" err="1">
                <a:latin typeface="Times New Roman Tj" panose="02020603050405020304" pitchFamily="18" charset="-52"/>
              </a:rPr>
              <a:t>behavior</a:t>
            </a:r>
            <a:r>
              <a:rPr lang="en" dirty="0">
                <a:latin typeface="Times New Roman Tj" panose="02020603050405020304" pitchFamily="18" charset="-52"/>
              </a:rPr>
              <a:t> </a:t>
            </a:r>
            <a:r>
              <a:rPr lang="en" dirty="0" err="1">
                <a:latin typeface="Times New Roman Tj" panose="02020603050405020304" pitchFamily="18" charset="-52"/>
              </a:rPr>
              <a:t>the student</a:t>
            </a:r>
            <a:r>
              <a:rPr lang="en" dirty="0">
                <a:latin typeface="Times New Roman Tj" panose="02020603050405020304" pitchFamily="18" charset="-52"/>
              </a:rPr>
              <a:t> </a:t>
            </a:r>
            <a:r>
              <a:rPr lang="en" dirty="0" err="1">
                <a:latin typeface="Times New Roman Tj" panose="02020603050405020304" pitchFamily="18" charset="-52"/>
              </a:rPr>
              <a:t>through</a:t>
            </a:r>
            <a:r>
              <a:rPr lang="en" dirty="0">
                <a:latin typeface="Times New Roman Tj" panose="02020603050405020304" pitchFamily="18" charset="-52"/>
              </a:rPr>
              <a:t> </a:t>
            </a:r>
            <a:r>
              <a:rPr lang="en" dirty="0" err="1">
                <a:latin typeface="Times New Roman Tj" panose="02020603050405020304" pitchFamily="18" charset="-52"/>
              </a:rPr>
              <a:t>webcam</a:t>
            </a:r>
            <a:r>
              <a:rPr lang="en" dirty="0">
                <a:latin typeface="Times New Roman Tj" panose="02020603050405020304" pitchFamily="18" charset="-52"/>
              </a:rPr>
              <a:t> </a:t>
            </a:r>
            <a:r>
              <a:rPr lang="en" dirty="0" err="1">
                <a:latin typeface="Times New Roman Tj" panose="02020603050405020304" pitchFamily="18" charset="-52"/>
              </a:rPr>
              <a:t>control</a:t>
            </a:r>
            <a:r>
              <a:rPr lang="en" dirty="0">
                <a:latin typeface="Times New Roman Tj" panose="02020603050405020304" pitchFamily="18" charset="-52"/>
              </a:rPr>
              <a:t> </a:t>
            </a:r>
            <a:r>
              <a:rPr lang="en" dirty="0" err="1">
                <a:latin typeface="Times New Roman Tj" panose="02020603050405020304" pitchFamily="18" charset="-52"/>
              </a:rPr>
              <a:t>they do </a:t>
            </a:r>
            <a:r>
              <a:rPr lang="en" dirty="0">
                <a:latin typeface="Times New Roman Tj" panose="02020603050405020304" pitchFamily="18" charset="-52"/>
              </a:rPr>
              <a:t>- </a:t>
            </a:r>
            <a:r>
              <a:rPr lang="en" dirty="0" err="1">
                <a:latin typeface="Times New Roman Tj" panose="02020603050405020304" pitchFamily="18" charset="-52"/>
              </a:rPr>
              <a:t>if</a:t>
            </a:r>
            <a:r>
              <a:rPr lang="en" dirty="0">
                <a:latin typeface="Times New Roman Tj" panose="02020603050405020304" pitchFamily="18" charset="-52"/>
              </a:rPr>
              <a:t> </a:t>
            </a:r>
            <a:r>
              <a:rPr lang="en" dirty="0" err="1">
                <a:latin typeface="Times New Roman Tj" panose="02020603050405020304" pitchFamily="18" charset="-52"/>
              </a:rPr>
              <a:t>student </a:t>
            </a:r>
            <a:r>
              <a:rPr lang="en" dirty="0">
                <a:latin typeface="Times New Roman Tj" panose="02020603050405020304" pitchFamily="18" charset="-52"/>
              </a:rPr>
              <a:t>to </a:t>
            </a:r>
            <a:r>
              <a:rPr lang="en" dirty="0" err="1">
                <a:latin typeface="Times New Roman Tj" panose="02020603050405020304" pitchFamily="18" charset="-52"/>
              </a:rPr>
              <a:t>another</a:t>
            </a:r>
            <a:r>
              <a:rPr lang="en" dirty="0">
                <a:latin typeface="Times New Roman Tj" panose="02020603050405020304" pitchFamily="18" charset="-52"/>
              </a:rPr>
              <a:t> </a:t>
            </a:r>
            <a:r>
              <a:rPr lang="en" dirty="0" err="1">
                <a:latin typeface="Times New Roman Tj" panose="02020603050405020304" pitchFamily="18" charset="-52"/>
              </a:rPr>
              <a:t>page</a:t>
            </a:r>
            <a:r>
              <a:rPr lang="en" dirty="0">
                <a:latin typeface="Times New Roman Tj" panose="02020603050405020304" pitchFamily="18" charset="-52"/>
              </a:rPr>
              <a:t> </a:t>
            </a:r>
            <a:r>
              <a:rPr lang="en" dirty="0" err="1">
                <a:latin typeface="Times New Roman Tj" panose="02020603050405020304" pitchFamily="18" charset="-52"/>
              </a:rPr>
              <a:t>to pass </a:t>
            </a:r>
            <a:r>
              <a:rPr lang="en" dirty="0">
                <a:latin typeface="Times New Roman Tj" panose="02020603050405020304" pitchFamily="18" charset="-52"/>
              </a:rPr>
              <a:t>, </a:t>
            </a:r>
            <a:r>
              <a:rPr lang="en" dirty="0" err="1">
                <a:latin typeface="Times New Roman Tj" panose="02020603050405020304" pitchFamily="18" charset="-52"/>
              </a:rPr>
              <a:t>with</a:t>
            </a:r>
            <a:r>
              <a:rPr lang="en" dirty="0">
                <a:latin typeface="Times New Roman Tj" panose="02020603050405020304" pitchFamily="18" charset="-52"/>
              </a:rPr>
              <a:t> </a:t>
            </a:r>
            <a:r>
              <a:rPr lang="en" dirty="0" err="1">
                <a:latin typeface="Times New Roman Tj" panose="02020603050405020304" pitchFamily="18" charset="-52"/>
              </a:rPr>
              <a:t>someone</a:t>
            </a:r>
            <a:r>
              <a:rPr lang="en" dirty="0">
                <a:latin typeface="Times New Roman Tj" panose="02020603050405020304" pitchFamily="18" charset="-52"/>
              </a:rPr>
              <a:t> </a:t>
            </a:r>
            <a:r>
              <a:rPr lang="en" dirty="0" err="1">
                <a:latin typeface="Times New Roman Tj" panose="02020603050405020304" pitchFamily="18" charset="-52"/>
              </a:rPr>
              <a:t>conversation</a:t>
            </a:r>
            <a:r>
              <a:rPr lang="en" dirty="0">
                <a:latin typeface="Times New Roman Tj" panose="02020603050405020304" pitchFamily="18" charset="-52"/>
              </a:rPr>
              <a:t> </a:t>
            </a:r>
            <a:r>
              <a:rPr lang="en" dirty="0" err="1">
                <a:latin typeface="Times New Roman Tj" panose="02020603050405020304" pitchFamily="18" charset="-52"/>
              </a:rPr>
              <a:t>or away </a:t>
            </a:r>
            <a:r>
              <a:rPr lang="en" dirty="0">
                <a:latin typeface="Times New Roman Tj" panose="02020603050405020304" pitchFamily="18" charset="-52"/>
              </a:rPr>
              <a:t>from the screen </a:t>
            </a:r>
            <a:r>
              <a:rPr lang="en" dirty="0" err="1">
                <a:latin typeface="Times New Roman Tj" panose="02020603050405020304" pitchFamily="18" charset="-52"/>
              </a:rPr>
              <a:t>to be </a:t>
            </a:r>
            <a:r>
              <a:rPr lang="en" dirty="0">
                <a:latin typeface="Times New Roman Tj" panose="02020603050405020304" pitchFamily="18" charset="-52"/>
              </a:rPr>
              <a:t>, </a:t>
            </a:r>
            <a:r>
              <a:rPr lang="en" dirty="0" err="1">
                <a:latin typeface="Times New Roman Tj" panose="02020603050405020304" pitchFamily="18" charset="-52"/>
              </a:rPr>
              <a:t>to try</a:t>
            </a:r>
            <a:r>
              <a:rPr lang="en" dirty="0">
                <a:latin typeface="Times New Roman Tj" panose="02020603050405020304" pitchFamily="18" charset="-52"/>
              </a:rPr>
              <a:t> </a:t>
            </a:r>
            <a:r>
              <a:rPr lang="en" dirty="0" err="1">
                <a:latin typeface="Times New Roman Tj" panose="02020603050405020304" pitchFamily="18" charset="-52"/>
              </a:rPr>
              <a:t>replacement</a:t>
            </a:r>
            <a:r>
              <a:rPr lang="en" dirty="0">
                <a:latin typeface="Times New Roman Tj" panose="02020603050405020304" pitchFamily="18" charset="-52"/>
              </a:rPr>
              <a:t> </a:t>
            </a:r>
            <a:r>
              <a:rPr lang="en" dirty="0" err="1">
                <a:latin typeface="Times New Roman Tj" panose="02020603050405020304" pitchFamily="18" charset="-52"/>
              </a:rPr>
              <a:t>to do</a:t>
            </a:r>
            <a:r>
              <a:rPr lang="en" dirty="0">
                <a:latin typeface="Times New Roman Tj" panose="02020603050405020304" pitchFamily="18" charset="-52"/>
              </a:rPr>
              <a:t> </a:t>
            </a:r>
            <a:r>
              <a:rPr lang="en" dirty="0" err="1">
                <a:latin typeface="Times New Roman Tj" panose="02020603050405020304" pitchFamily="18" charset="-52"/>
              </a:rPr>
              <a:t>page</a:t>
            </a:r>
            <a:endParaRPr lang="ru-RU" dirty="0">
              <a:latin typeface="Times New Roman Tj" panose="02020603050405020304" pitchFamily="18" charset="-52"/>
            </a:endParaRPr>
          </a:p>
          <a:p>
            <a:pPr algn="just"/>
            <a:r>
              <a:rPr lang="en" dirty="0">
                <a:latin typeface="Times New Roman Tj" panose="02020603050405020304" pitchFamily="18" charset="-52"/>
              </a:rPr>
              <a:t>browser , </a:t>
            </a:r>
            <a:r>
              <a:rPr lang="en" dirty="0" err="1">
                <a:latin typeface="Times New Roman Tj" panose="02020603050405020304" pitchFamily="18" charset="-52"/>
              </a:rPr>
              <a:t>presence​</a:t>
            </a:r>
            <a:r>
              <a:rPr lang="en" dirty="0">
                <a:latin typeface="Times New Roman Tj" panose="02020603050405020304" pitchFamily="18" charset="-52"/>
              </a:rPr>
              <a:t> </a:t>
            </a:r>
            <a:r>
              <a:rPr lang="en" dirty="0" err="1">
                <a:latin typeface="Times New Roman Tj" panose="02020603050405020304" pitchFamily="18" charset="-52"/>
              </a:rPr>
              <a:t>persons</a:t>
            </a:r>
            <a:r>
              <a:rPr lang="en" dirty="0">
                <a:latin typeface="Times New Roman Tj" panose="02020603050405020304" pitchFamily="18" charset="-52"/>
              </a:rPr>
              <a:t> </a:t>
            </a:r>
            <a:r>
              <a:rPr lang="en" dirty="0" err="1">
                <a:latin typeface="Times New Roman Tj" panose="02020603050405020304" pitchFamily="18" charset="-52"/>
              </a:rPr>
              <a:t>other </a:t>
            </a:r>
            <a:r>
              <a:rPr lang="en" dirty="0">
                <a:latin typeface="Times New Roman Tj" panose="02020603050405020304" pitchFamily="18" charset="-52"/>
              </a:rPr>
              <a:t>or </a:t>
            </a:r>
            <a:r>
              <a:rPr lang="en" dirty="0" err="1">
                <a:latin typeface="Times New Roman Tj" panose="02020603050405020304" pitchFamily="18" charset="-52"/>
              </a:rPr>
              <a:t>sounds</a:t>
            </a:r>
            <a:r>
              <a:rPr lang="en" dirty="0">
                <a:latin typeface="Times New Roman Tj" panose="02020603050405020304" pitchFamily="18" charset="-52"/>
              </a:rPr>
              <a:t> </a:t>
            </a:r>
            <a:r>
              <a:rPr lang="en" dirty="0" err="1">
                <a:latin typeface="Times New Roman Tj" panose="02020603050405020304" pitchFamily="18" charset="-52"/>
              </a:rPr>
              <a:t>outside</a:t>
            </a:r>
            <a:r>
              <a:rPr lang="en" dirty="0">
                <a:latin typeface="Times New Roman Tj" panose="02020603050405020304" pitchFamily="18" charset="-52"/>
              </a:rPr>
              <a:t> </a:t>
            </a:r>
            <a:r>
              <a:rPr lang="en" dirty="0" err="1">
                <a:latin typeface="Times New Roman Tj" panose="02020603050405020304" pitchFamily="18" charset="-52"/>
              </a:rPr>
              <a:t>observation</a:t>
            </a:r>
            <a:r>
              <a:rPr lang="en" dirty="0">
                <a:latin typeface="Times New Roman Tj" panose="02020603050405020304" pitchFamily="18" charset="-52"/>
              </a:rPr>
              <a:t> </a:t>
            </a:r>
            <a:r>
              <a:rPr lang="en" dirty="0" err="1">
                <a:latin typeface="Times New Roman Tj" panose="02020603050405020304" pitchFamily="18" charset="-52"/>
              </a:rPr>
              <a:t>to be</a:t>
            </a:r>
            <a:r>
              <a:rPr lang="en" dirty="0">
                <a:latin typeface="Times New Roman Tj" panose="02020603050405020304" pitchFamily="18" charset="-52"/>
              </a:rPr>
              <a:t> </a:t>
            </a:r>
            <a:r>
              <a:rPr lang="en" dirty="0" err="1">
                <a:latin typeface="Times New Roman Tj" panose="02020603050405020304" pitchFamily="18" charset="-52"/>
              </a:rPr>
              <a:t>etc. </a:t>
            </a:r>
            <a:r>
              <a:rPr lang="en" dirty="0">
                <a:latin typeface="Times New Roman Tj" panose="02020603050405020304" pitchFamily="18" charset="-52"/>
              </a:rPr>
              <a:t>the system </a:t>
            </a:r>
            <a:r>
              <a:rPr lang="en" dirty="0" err="1">
                <a:latin typeface="Times New Roman Tj" panose="02020603050405020304" pitchFamily="18" charset="-52"/>
              </a:rPr>
              <a:t>will</a:t>
            </a:r>
            <a:r>
              <a:rPr lang="en" dirty="0">
                <a:latin typeface="Times New Roman Tj" panose="02020603050405020304" pitchFamily="18" charset="-52"/>
              </a:rPr>
              <a:t> </a:t>
            </a:r>
            <a:r>
              <a:rPr lang="en" dirty="0" err="1">
                <a:latin typeface="Times New Roman Tj" panose="02020603050405020304" pitchFamily="18" charset="-52"/>
              </a:rPr>
              <a:t>as</a:t>
            </a:r>
            <a:r>
              <a:rPr lang="en" dirty="0">
                <a:latin typeface="Times New Roman Tj" panose="02020603050405020304" pitchFamily="18" charset="-52"/>
              </a:rPr>
              <a:t> </a:t>
            </a:r>
            <a:r>
              <a:rPr lang="en" dirty="0" err="1">
                <a:latin typeface="Times New Roman Tj" panose="02020603050405020304" pitchFamily="18" charset="-52"/>
              </a:rPr>
              <a:t>fraud</a:t>
            </a:r>
            <a:r>
              <a:rPr lang="en" dirty="0">
                <a:latin typeface="Times New Roman Tj" panose="02020603050405020304" pitchFamily="18" charset="-52"/>
              </a:rPr>
              <a:t> </a:t>
            </a:r>
            <a:r>
              <a:rPr lang="en" dirty="0" err="1">
                <a:latin typeface="Times New Roman Tj" panose="02020603050405020304" pitchFamily="18" charset="-52"/>
              </a:rPr>
              <a:t>note</a:t>
            </a:r>
            <a:r>
              <a:rPr lang="en" dirty="0">
                <a:latin typeface="Times New Roman Tj" panose="02020603050405020304" pitchFamily="18" charset="-52"/>
              </a:rPr>
              <a:t> </a:t>
            </a:r>
            <a:r>
              <a:rPr lang="en" dirty="0" err="1">
                <a:latin typeface="Times New Roman Tj" panose="02020603050405020304" pitchFamily="18" charset="-52"/>
              </a:rPr>
              <a:t>does </a:t>
            </a:r>
            <a:r>
              <a:rPr lang="en" dirty="0">
                <a:latin typeface="Times New Roman Tj" panose="02020603050405020304" pitchFamily="18" charset="-52"/>
              </a:rPr>
              <a:t>.</a:t>
            </a:r>
          </a:p>
          <a:p>
            <a:pPr algn="just"/>
            <a:endParaRPr lang="ru-RU" dirty="0"/>
          </a:p>
          <a:p>
            <a:endParaRPr lang="ru-RU" dirty="0"/>
          </a:p>
        </p:txBody>
      </p:sp>
    </p:spTree>
    <p:extLst>
      <p:ext uri="{BB962C8B-B14F-4D97-AF65-F5344CB8AC3E}">
        <p14:creationId xmlns:p14="http://schemas.microsoft.com/office/powerpoint/2010/main" val="1184373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 b="1" dirty="0"/>
              <a:t>The use of SES in higher professional education</a:t>
            </a:r>
            <a:endParaRPr lang="ru-RU" dirty="0"/>
          </a:p>
        </p:txBody>
      </p:sp>
      <p:sp>
        <p:nvSpPr>
          <p:cNvPr id="3" name="Объект 2"/>
          <p:cNvSpPr>
            <a:spLocks noGrp="1"/>
          </p:cNvSpPr>
          <p:nvPr>
            <p:ph idx="1"/>
          </p:nvPr>
        </p:nvSpPr>
        <p:spPr>
          <a:xfrm>
            <a:off x="689811" y="1556084"/>
            <a:ext cx="11020925" cy="4764505"/>
          </a:xfrm>
        </p:spPr>
        <p:txBody>
          <a:bodyPr>
            <a:normAutofit/>
          </a:bodyPr>
          <a:lstStyle/>
          <a:p>
            <a:pPr algn="just"/>
            <a:r>
              <a:rPr lang="en" b="1" dirty="0" err="1">
                <a:latin typeface="Times New Roman Tj" panose="02020603050405020304" pitchFamily="18" charset="-52"/>
              </a:rPr>
              <a:t>Analysis</a:t>
            </a:r>
            <a:r>
              <a:rPr lang="en" b="1" dirty="0">
                <a:latin typeface="Times New Roman Tj" panose="02020603050405020304" pitchFamily="18" charset="-52"/>
              </a:rPr>
              <a:t> </a:t>
            </a:r>
            <a:r>
              <a:rPr lang="en" b="1" dirty="0" err="1">
                <a:latin typeface="Times New Roman Tj" panose="02020603050405020304" pitchFamily="18" charset="-52"/>
              </a:rPr>
              <a:t>behavior</a:t>
            </a:r>
            <a:r>
              <a:rPr lang="en" b="1" dirty="0">
                <a:latin typeface="Times New Roman Tj" panose="02020603050405020304" pitchFamily="18" charset="-52"/>
              </a:rPr>
              <a:t> </a:t>
            </a:r>
            <a:r>
              <a:rPr lang="en" b="1" dirty="0" err="1">
                <a:latin typeface="Times New Roman Tj" panose="02020603050405020304" pitchFamily="18" charset="-52"/>
              </a:rPr>
              <a:t>and education </a:t>
            </a:r>
            <a:r>
              <a:rPr lang="en" b="1" dirty="0">
                <a:latin typeface="Times New Roman Tj" panose="02020603050405020304" pitchFamily="18" charset="-52"/>
              </a:rPr>
              <a:t>monitoring </a:t>
            </a:r>
            <a:r>
              <a:rPr lang="en" dirty="0">
                <a:latin typeface="Times New Roman Tj" panose="02020603050405020304" pitchFamily="18" charset="-52"/>
              </a:rPr>
              <a:t>- </a:t>
            </a:r>
            <a:r>
              <a:rPr lang="en" dirty="0" err="1">
                <a:latin typeface="Times New Roman Tj" panose="02020603050405020304" pitchFamily="18" charset="-52"/>
              </a:rPr>
              <a:t>system</a:t>
            </a:r>
            <a:r>
              <a:rPr lang="en" dirty="0">
                <a:latin typeface="Times New Roman Tj" panose="02020603050405020304" pitchFamily="18" charset="-52"/>
              </a:rPr>
              <a:t> </a:t>
            </a:r>
            <a:r>
              <a:rPr lang="en" i="1" dirty="0" err="1">
                <a:latin typeface="Times New Roman Tj" panose="02020603050405020304" pitchFamily="18" charset="-52"/>
              </a:rPr>
              <a:t>Learning</a:t>
            </a:r>
            <a:r>
              <a:rPr lang="en" i="1" dirty="0">
                <a:latin typeface="Times New Roman Tj" panose="02020603050405020304" pitchFamily="18" charset="-52"/>
              </a:rPr>
              <a:t> </a:t>
            </a:r>
            <a:r>
              <a:rPr lang="en" i="1" dirty="0" err="1">
                <a:latin typeface="Times New Roman Tj" panose="02020603050405020304" pitchFamily="18" charset="-52"/>
              </a:rPr>
              <a:t>Analytics</a:t>
            </a:r>
            <a:r>
              <a:rPr lang="en" dirty="0">
                <a:latin typeface="Times New Roman Tj" panose="02020603050405020304" pitchFamily="18" charset="-52"/>
              </a:rPr>
              <a:t> </a:t>
            </a:r>
            <a:r>
              <a:rPr lang="en" dirty="0" err="1">
                <a:latin typeface="Times New Roman Tj" panose="02020603050405020304" pitchFamily="18" charset="-52"/>
              </a:rPr>
              <a:t>with</a:t>
            </a:r>
            <a:r>
              <a:rPr lang="en" dirty="0">
                <a:latin typeface="Times New Roman Tj" panose="02020603050405020304" pitchFamily="18" charset="-52"/>
              </a:rPr>
              <a:t> </a:t>
            </a:r>
            <a:r>
              <a:rPr lang="en" dirty="0" err="1">
                <a:latin typeface="Times New Roman Tj" panose="02020603050405020304" pitchFamily="18" charset="-52"/>
              </a:rPr>
              <a:t>use </a:t>
            </a:r>
            <a:r>
              <a:rPr lang="en" dirty="0">
                <a:latin typeface="Times New Roman Tj" panose="02020603050405020304" pitchFamily="18" charset="-52"/>
              </a:rPr>
              <a:t>of </a:t>
            </a:r>
            <a:r>
              <a:rPr lang="en" dirty="0" err="1">
                <a:latin typeface="Times New Roman Tj" panose="02020603050405020304" pitchFamily="18" charset="-52"/>
              </a:rPr>
              <a:t>information technology</a:t>
            </a:r>
            <a:r>
              <a:rPr lang="en" dirty="0">
                <a:latin typeface="Times New Roman Tj" panose="02020603050405020304" pitchFamily="18" charset="-52"/>
              </a:rPr>
              <a:t> </a:t>
            </a:r>
            <a:r>
              <a:rPr lang="en" dirty="0" err="1">
                <a:latin typeface="Times New Roman Tj" panose="02020603050405020304" pitchFamily="18" charset="-52"/>
              </a:rPr>
              <a:t>flow</a:t>
            </a:r>
            <a:r>
              <a:rPr lang="en" dirty="0">
                <a:latin typeface="Times New Roman Tj" panose="02020603050405020304" pitchFamily="18" charset="-52"/>
              </a:rPr>
              <a:t> </a:t>
            </a:r>
            <a:r>
              <a:rPr lang="en" dirty="0" err="1">
                <a:latin typeface="Times New Roman Tj" panose="02020603050405020304" pitchFamily="18" charset="-52"/>
              </a:rPr>
              <a:t>education</a:t>
            </a:r>
            <a:r>
              <a:rPr lang="en" dirty="0">
                <a:latin typeface="Times New Roman Tj" panose="02020603050405020304" pitchFamily="18" charset="-52"/>
              </a:rPr>
              <a:t> </a:t>
            </a:r>
            <a:r>
              <a:rPr lang="en" dirty="0" err="1">
                <a:latin typeface="Times New Roman Tj" panose="02020603050405020304" pitchFamily="18" charset="-52"/>
              </a:rPr>
              <a:t>analysis</a:t>
            </a:r>
            <a:r>
              <a:rPr lang="en" dirty="0">
                <a:latin typeface="Times New Roman Tj" panose="02020603050405020304" pitchFamily="18" charset="-52"/>
              </a:rPr>
              <a:t> </a:t>
            </a:r>
            <a:r>
              <a:rPr lang="en" dirty="0" err="1">
                <a:latin typeface="Times New Roman Tj" panose="02020603050405020304" pitchFamily="18" charset="-52"/>
              </a:rPr>
              <a:t>does </a:t>
            </a:r>
            <a:r>
              <a:rPr lang="en" dirty="0">
                <a:latin typeface="Times New Roman Tj" panose="02020603050405020304" pitchFamily="18" charset="-52"/>
              </a:rPr>
              <a:t>( </a:t>
            </a:r>
            <a:r>
              <a:rPr lang="en" dirty="0" err="1">
                <a:latin typeface="Times New Roman Tj" panose="02020603050405020304" pitchFamily="18" charset="-52"/>
              </a:rPr>
              <a:t>for example </a:t>
            </a:r>
            <a:r>
              <a:rPr lang="en" dirty="0">
                <a:latin typeface="Times New Roman Tj" panose="02020603050405020304" pitchFamily="18" charset="-52"/>
              </a:rPr>
              <a:t>, </a:t>
            </a:r>
            <a:r>
              <a:rPr lang="en" dirty="0" err="1">
                <a:latin typeface="Times New Roman Tj" panose="02020603050405020304" pitchFamily="18" charset="-52"/>
              </a:rPr>
              <a:t>time)</a:t>
            </a:r>
            <a:r>
              <a:rPr lang="en" dirty="0">
                <a:latin typeface="Times New Roman Tj" panose="02020603050405020304" pitchFamily="18" charset="-52"/>
              </a:rPr>
              <a:t> </a:t>
            </a:r>
            <a:r>
              <a:rPr lang="en" dirty="0" err="1">
                <a:latin typeface="Times New Roman Tj" panose="02020603050405020304" pitchFamily="18" charset="-52"/>
              </a:rPr>
              <a:t>spent </a:t>
            </a:r>
            <a:r>
              <a:rPr lang="en" dirty="0">
                <a:latin typeface="Times New Roman Tj" panose="02020603050405020304" pitchFamily="18" charset="-52"/>
              </a:rPr>
              <a:t>on the platform, </a:t>
            </a:r>
            <a:r>
              <a:rPr lang="en" dirty="0" err="1">
                <a:latin typeface="Times New Roman Tj" panose="02020603050405020304" pitchFamily="18" charset="-52"/>
              </a:rPr>
              <a:t>topics</a:t>
            </a:r>
            <a:r>
              <a:rPr lang="en" dirty="0">
                <a:latin typeface="Times New Roman Tj" panose="02020603050405020304" pitchFamily="18" charset="-52"/>
              </a:rPr>
              <a:t> </a:t>
            </a:r>
            <a:r>
              <a:rPr lang="en" dirty="0" err="1">
                <a:latin typeface="Times New Roman Tj" panose="02020603050405020304" pitchFamily="18" charset="-52"/>
              </a:rPr>
              <a:t>difficult to understand </a:t>
            </a:r>
            <a:r>
              <a:rPr lang="en" dirty="0">
                <a:latin typeface="Times New Roman Tj" panose="02020603050405020304" pitchFamily="18" charset="-52"/>
              </a:rPr>
              <a:t>, </a:t>
            </a:r>
            <a:r>
              <a:rPr lang="en" dirty="0" err="1">
                <a:latin typeface="Times New Roman Tj" panose="02020603050405020304" pitchFamily="18" charset="-52"/>
              </a:rPr>
              <a:t>repetition</a:t>
            </a:r>
            <a:r>
              <a:rPr lang="en" dirty="0">
                <a:latin typeface="Times New Roman Tj" panose="02020603050405020304" pitchFamily="18" charset="-52"/>
              </a:rPr>
              <a:t> </a:t>
            </a:r>
            <a:r>
              <a:rPr lang="en" dirty="0" err="1">
                <a:latin typeface="Times New Roman Tj" panose="02020603050405020304" pitchFamily="18" charset="-52"/>
              </a:rPr>
              <a:t>questions </a:t>
            </a:r>
            <a:r>
              <a:rPr lang="en" dirty="0">
                <a:latin typeface="Times New Roman Tj" panose="02020603050405020304" pitchFamily="18" charset="-52"/>
              </a:rPr>
              <a:t>) </a:t>
            </a:r>
            <a:r>
              <a:rPr lang="en" dirty="0" err="1">
                <a:latin typeface="Times New Roman Tj" panose="02020603050405020304" pitchFamily="18" charset="-52"/>
              </a:rPr>
              <a:t>and </a:t>
            </a:r>
            <a:r>
              <a:rPr lang="en" dirty="0">
                <a:latin typeface="Times New Roman Tj" panose="02020603050405020304" pitchFamily="18" charset="-52"/>
              </a:rPr>
              <a:t>to </a:t>
            </a:r>
            <a:r>
              <a:rPr lang="en" dirty="0" err="1">
                <a:latin typeface="Times New Roman Tj" panose="02020603050405020304" pitchFamily="18" charset="-52"/>
              </a:rPr>
              <a:t>the teachers</a:t>
            </a:r>
            <a:r>
              <a:rPr lang="en" dirty="0">
                <a:latin typeface="Times New Roman Tj" panose="02020603050405020304" pitchFamily="18" charset="-52"/>
              </a:rPr>
              <a:t> </a:t>
            </a:r>
            <a:r>
              <a:rPr lang="en" dirty="0" err="1">
                <a:latin typeface="Times New Roman Tj" panose="02020603050405020304" pitchFamily="18" charset="-52"/>
              </a:rPr>
              <a:t>help</a:t>
            </a:r>
            <a:r>
              <a:rPr lang="en" dirty="0">
                <a:latin typeface="Times New Roman Tj" panose="02020603050405020304" pitchFamily="18" charset="-52"/>
              </a:rPr>
              <a:t> to </a:t>
            </a:r>
            <a:r>
              <a:rPr lang="en" dirty="0" err="1">
                <a:latin typeface="Times New Roman Tj" panose="02020603050405020304" pitchFamily="18" charset="-52"/>
              </a:rPr>
              <a:t>help </a:t>
            </a:r>
            <a:r>
              <a:rPr lang="en" dirty="0">
                <a:latin typeface="Times New Roman Tj" panose="02020603050405020304" pitchFamily="18" charset="-52"/>
              </a:rPr>
              <a:t>at </a:t>
            </a:r>
            <a:r>
              <a:rPr lang="en" dirty="0" err="1">
                <a:latin typeface="Times New Roman Tj" panose="02020603050405020304" pitchFamily="18" charset="-52"/>
              </a:rPr>
              <a:t>- risk students </a:t>
            </a:r>
            <a:r>
              <a:rPr lang="en" dirty="0">
                <a:latin typeface="Times New Roman Tj" panose="02020603050405020304" pitchFamily="18" charset="-52"/>
              </a:rPr>
              <a:t>( </a:t>
            </a:r>
            <a:r>
              <a:rPr lang="en" dirty="0" err="1">
                <a:latin typeface="Times New Roman Tj" panose="02020603050405020304" pitchFamily="18" charset="-52"/>
              </a:rPr>
              <a:t>those </a:t>
            </a:r>
            <a:r>
              <a:rPr lang="en" dirty="0">
                <a:latin typeface="Times New Roman Tj" panose="02020603050405020304" pitchFamily="18" charset="-52"/>
              </a:rPr>
              <a:t>who </a:t>
            </a:r>
            <a:r>
              <a:rPr lang="en" dirty="0" err="1">
                <a:latin typeface="Times New Roman Tj" panose="02020603050405020304" pitchFamily="18" charset="-52"/>
              </a:rPr>
              <a:t>can</a:t>
            </a:r>
            <a:r>
              <a:rPr lang="en" dirty="0">
                <a:latin typeface="Times New Roman Tj" panose="02020603050405020304" pitchFamily="18" charset="-52"/>
              </a:rPr>
              <a:t> </a:t>
            </a:r>
            <a:r>
              <a:rPr lang="en" dirty="0" err="1">
                <a:latin typeface="Times New Roman Tj" panose="02020603050405020304" pitchFamily="18" charset="-52"/>
              </a:rPr>
              <a:t>education</a:t>
            </a:r>
            <a:r>
              <a:rPr lang="en" dirty="0">
                <a:latin typeface="Times New Roman Tj" panose="02020603050405020304" pitchFamily="18" charset="-52"/>
              </a:rPr>
              <a:t> </a:t>
            </a:r>
            <a:r>
              <a:rPr lang="en" dirty="0" err="1">
                <a:latin typeface="Times New Roman Tj" panose="02020603050405020304" pitchFamily="18" charset="-52"/>
              </a:rPr>
              <a:t>stop</a:t>
            </a:r>
            <a:r>
              <a:rPr lang="en" dirty="0">
                <a:latin typeface="Times New Roman Tj" panose="02020603050405020304" pitchFamily="18" charset="-52"/>
              </a:rPr>
              <a:t> </a:t>
            </a:r>
            <a:r>
              <a:rPr lang="en" dirty="0" err="1">
                <a:latin typeface="Times New Roman Tj" panose="02020603050405020304" pitchFamily="18" charset="-52"/>
              </a:rPr>
              <a:t>do it </a:t>
            </a:r>
            <a:r>
              <a:rPr lang="en" dirty="0">
                <a:latin typeface="Times New Roman Tj" panose="02020603050405020304" pitchFamily="18" charset="-52"/>
              </a:rPr>
              <a:t>) on </a:t>
            </a:r>
            <a:r>
              <a:rPr lang="en" dirty="0" err="1">
                <a:latin typeface="Times New Roman Tj" panose="02020603050405020304" pitchFamily="18" charset="-52"/>
              </a:rPr>
              <a:t>time</a:t>
            </a:r>
            <a:r>
              <a:rPr lang="en" dirty="0">
                <a:latin typeface="Times New Roman Tj" panose="02020603050405020304" pitchFamily="18" charset="-52"/>
              </a:rPr>
              <a:t> be </a:t>
            </a:r>
            <a:r>
              <a:rPr lang="en" dirty="0" err="1">
                <a:latin typeface="Times New Roman Tj" panose="02020603050405020304" pitchFamily="18" charset="-52"/>
              </a:rPr>
              <a:t>determined </a:t>
            </a:r>
            <a:r>
              <a:rPr lang="en" dirty="0">
                <a:latin typeface="Times New Roman Tj" panose="02020603050405020304" pitchFamily="18" charset="-52"/>
              </a:rPr>
              <a:t>;</a:t>
            </a:r>
            <a:r>
              <a:rPr lang="en" dirty="0" err="1">
                <a:latin typeface="Times New Roman Tj" panose="02020603050405020304" pitchFamily="18" charset="-52"/>
              </a:rPr>
              <a:t>​</a:t>
            </a:r>
          </a:p>
          <a:p>
            <a:pPr algn="just"/>
            <a:r>
              <a:rPr lang="en" b="1" dirty="0" err="1">
                <a:latin typeface="Times New Roman Tj" panose="02020603050405020304" pitchFamily="18" charset="-52"/>
              </a:rPr>
              <a:t>Translation</a:t>
            </a:r>
            <a:r>
              <a:rPr lang="en" b="1" dirty="0">
                <a:latin typeface="Times New Roman Tj" panose="02020603050405020304" pitchFamily="18" charset="-52"/>
              </a:rPr>
              <a:t> </a:t>
            </a:r>
            <a:r>
              <a:rPr lang="en" b="1" dirty="0" err="1">
                <a:latin typeface="Times New Roman Tj" panose="02020603050405020304" pitchFamily="18" charset="-52"/>
              </a:rPr>
              <a:t>and</a:t>
            </a:r>
            <a:r>
              <a:rPr lang="en" b="1" dirty="0">
                <a:latin typeface="Times New Roman Tj" panose="02020603050405020304" pitchFamily="18" charset="-52"/>
              </a:rPr>
              <a:t> </a:t>
            </a:r>
            <a:r>
              <a:rPr lang="en" b="1" dirty="0" err="1">
                <a:latin typeface="Times New Roman Tj" panose="02020603050405020304" pitchFamily="18" charset="-52"/>
              </a:rPr>
              <a:t>education</a:t>
            </a:r>
            <a:r>
              <a:rPr lang="en" b="1" dirty="0">
                <a:latin typeface="Times New Roman Tj" panose="02020603050405020304" pitchFamily="18" charset="-52"/>
              </a:rPr>
              <a:t> </a:t>
            </a:r>
            <a:r>
              <a:rPr lang="en" b="1" dirty="0" err="1">
                <a:latin typeface="Times New Roman Tj" panose="02020603050405020304" pitchFamily="18" charset="-52"/>
              </a:rPr>
              <a:t>inclusive </a:t>
            </a:r>
            <a:r>
              <a:rPr lang="en" b="1" dirty="0">
                <a:latin typeface="Times New Roman Tj" panose="02020603050405020304" pitchFamily="18" charset="-52"/>
              </a:rPr>
              <a:t>- </a:t>
            </a:r>
            <a:r>
              <a:rPr lang="en" dirty="0" err="1">
                <a:latin typeface="Times New Roman Tj" panose="02020603050405020304" pitchFamily="18" charset="-52"/>
              </a:rPr>
              <a:t>for</a:t>
            </a:r>
            <a:r>
              <a:rPr lang="en" b="1" dirty="0">
                <a:latin typeface="Times New Roman Tj" panose="02020603050405020304" pitchFamily="18" charset="-52"/>
              </a:rPr>
              <a:t>​</a:t>
            </a:r>
            <a:r>
              <a:rPr lang="en" b="1" dirty="0" err="1">
                <a:latin typeface="Times New Roman Tj" panose="02020603050405020304" pitchFamily="18" charset="-52"/>
              </a:rPr>
              <a:t>​</a:t>
            </a:r>
            <a:r>
              <a:rPr lang="en" dirty="0">
                <a:latin typeface="Times New Roman Tj" panose="02020603050405020304" pitchFamily="18" charset="-52"/>
              </a:rPr>
              <a:t>​ </a:t>
            </a:r>
            <a:r>
              <a:rPr lang="en" dirty="0" err="1">
                <a:latin typeface="Times New Roman Tj" panose="02020603050405020304" pitchFamily="18" charset="-52"/>
              </a:rPr>
              <a:t>students</a:t>
            </a:r>
            <a:r>
              <a:rPr lang="en" dirty="0">
                <a:latin typeface="Times New Roman Tj" panose="02020603050405020304" pitchFamily="18" charset="-52"/>
              </a:rPr>
              <a:t> </a:t>
            </a:r>
            <a:r>
              <a:rPr lang="en" dirty="0" err="1">
                <a:latin typeface="Times New Roman Tj" panose="02020603050405020304" pitchFamily="18" charset="-52"/>
              </a:rPr>
              <a:t>has</a:t>
            </a:r>
            <a:r>
              <a:rPr lang="en" dirty="0">
                <a:latin typeface="Times New Roman Tj" panose="02020603050405020304" pitchFamily="18" charset="-52"/>
              </a:rPr>
              <a:t> </a:t>
            </a:r>
            <a:r>
              <a:rPr lang="en" dirty="0" err="1">
                <a:latin typeface="Times New Roman Tj" panose="02020603050405020304" pitchFamily="18" charset="-52"/>
              </a:rPr>
              <a:t>needs</a:t>
            </a:r>
            <a:r>
              <a:rPr lang="en" dirty="0">
                <a:latin typeface="Times New Roman Tj" panose="02020603050405020304" pitchFamily="18" charset="-52"/>
              </a:rPr>
              <a:t> </a:t>
            </a:r>
            <a:r>
              <a:rPr lang="en" dirty="0" err="1">
                <a:latin typeface="Times New Roman Tj" panose="02020603050405020304" pitchFamily="18" charset="-52"/>
              </a:rPr>
              <a:t>special </a:t>
            </a:r>
            <a:r>
              <a:rPr lang="en" dirty="0">
                <a:latin typeface="Times New Roman Tj" panose="02020603050405020304" pitchFamily="18" charset="-52"/>
              </a:rPr>
              <a:t>( </a:t>
            </a:r>
            <a:r>
              <a:rPr lang="en" dirty="0" err="1">
                <a:latin typeface="Times New Roman Tj" panose="02020603050405020304" pitchFamily="18" charset="-52"/>
              </a:rPr>
              <a:t>for example </a:t>
            </a:r>
            <a:r>
              <a:rPr lang="en" dirty="0">
                <a:latin typeface="Times New Roman Tj" panose="02020603050405020304" pitchFamily="18" charset="-52"/>
              </a:rPr>
              <a:t>, </a:t>
            </a:r>
            <a:r>
              <a:rPr lang="en" dirty="0" err="1">
                <a:latin typeface="Times New Roman Tj" panose="02020603050405020304" pitchFamily="18" charset="-52"/>
              </a:rPr>
              <a:t>the blind </a:t>
            </a:r>
            <a:r>
              <a:rPr lang="en" dirty="0">
                <a:latin typeface="Times New Roman Tj" panose="02020603050405020304" pitchFamily="18" charset="-52"/>
              </a:rPr>
              <a:t>), the ЗС </a:t>
            </a:r>
            <a:r>
              <a:rPr lang="en" dirty="0" err="1">
                <a:latin typeface="Times New Roman Tj" panose="02020603050405020304" pitchFamily="18" charset="-52"/>
              </a:rPr>
              <a:t>can</a:t>
            </a:r>
            <a:r>
              <a:rPr lang="en" dirty="0">
                <a:latin typeface="Times New Roman Tj" panose="02020603050405020304" pitchFamily="18" charset="-52"/>
              </a:rPr>
              <a:t> </a:t>
            </a:r>
            <a:r>
              <a:rPr lang="en" dirty="0" err="1">
                <a:latin typeface="Times New Roman Tj" panose="02020603050405020304" pitchFamily="18" charset="-52"/>
              </a:rPr>
              <a:t>texts </a:t>
            </a:r>
            <a:r>
              <a:rPr lang="en" dirty="0">
                <a:latin typeface="Times New Roman Tj" panose="02020603050405020304" pitchFamily="18" charset="-52"/>
              </a:rPr>
              <a:t>to </a:t>
            </a:r>
            <a:r>
              <a:rPr lang="en" dirty="0" err="1">
                <a:latin typeface="Times New Roman Tj" panose="02020603050405020304" pitchFamily="18" charset="-52"/>
              </a:rPr>
              <a:t>voice</a:t>
            </a:r>
            <a:r>
              <a:rPr lang="en" dirty="0">
                <a:latin typeface="Times New Roman Tj" panose="02020603050405020304" pitchFamily="18" charset="-52"/>
              </a:rPr>
              <a:t> </a:t>
            </a:r>
            <a:r>
              <a:rPr lang="en" dirty="0" err="1">
                <a:latin typeface="Times New Roman Tj" panose="02020603050405020304" pitchFamily="18" charset="-52"/>
              </a:rPr>
              <a:t>change</a:t>
            </a:r>
            <a:r>
              <a:rPr lang="en" dirty="0">
                <a:latin typeface="Times New Roman Tj" panose="02020603050405020304" pitchFamily="18" charset="-52"/>
              </a:rPr>
              <a:t> </a:t>
            </a:r>
            <a:r>
              <a:rPr lang="en" dirty="0" err="1">
                <a:latin typeface="Times New Roman Tj" panose="02020603050405020304" pitchFamily="18" charset="-52"/>
              </a:rPr>
              <a:t>to give </a:t>
            </a:r>
            <a:r>
              <a:rPr lang="en" dirty="0">
                <a:latin typeface="Times New Roman Tj" panose="02020603050405020304" pitchFamily="18" charset="-52"/>
              </a:rPr>
              <a:t>( </a:t>
            </a:r>
            <a:r>
              <a:rPr lang="en" dirty="0" err="1">
                <a:latin typeface="Times New Roman Tj" panose="02020603050405020304" pitchFamily="18" charset="-52"/>
              </a:rPr>
              <a:t>technology)</a:t>
            </a:r>
            <a:r>
              <a:rPr lang="en" dirty="0">
                <a:latin typeface="Times New Roman Tj" panose="02020603050405020304" pitchFamily="18" charset="-52"/>
              </a:rPr>
              <a:t> </a:t>
            </a:r>
            <a:r>
              <a:rPr lang="en" i="1" dirty="0" err="1">
                <a:latin typeface="Times New Roman Tj" panose="02020603050405020304" pitchFamily="18" charset="-52"/>
              </a:rPr>
              <a:t>Text-to-Speech </a:t>
            </a:r>
            <a:r>
              <a:rPr lang="en" dirty="0">
                <a:latin typeface="Times New Roman Tj" panose="02020603050405020304" pitchFamily="18" charset="-52"/>
              </a:rPr>
              <a:t>) or </a:t>
            </a:r>
            <a:r>
              <a:rPr lang="en" dirty="0" err="1">
                <a:latin typeface="Times New Roman Tj" panose="02020603050405020304" pitchFamily="18" charset="-52"/>
              </a:rPr>
              <a:t>vice versa </a:t>
            </a:r>
            <a:r>
              <a:rPr lang="en" dirty="0">
                <a:latin typeface="Times New Roman Tj" panose="02020603050405020304" pitchFamily="18" charset="-52"/>
              </a:rPr>
              <a:t>. </a:t>
            </a:r>
            <a:r>
              <a:rPr lang="en" dirty="0" err="1">
                <a:latin typeface="Times New Roman Tj" panose="02020603050405020304" pitchFamily="18" charset="-52"/>
              </a:rPr>
              <a:t>Like</a:t>
            </a:r>
            <a:r>
              <a:rPr lang="en" dirty="0">
                <a:latin typeface="Times New Roman Tj" panose="02020603050405020304" pitchFamily="18" charset="-52"/>
              </a:rPr>
              <a:t> </a:t>
            </a:r>
            <a:r>
              <a:rPr lang="en" i="1" dirty="0" err="1">
                <a:latin typeface="Times New Roman Tj" panose="02020603050405020304" pitchFamily="18" charset="-52"/>
              </a:rPr>
              <a:t>ReadSpeaker</a:t>
            </a:r>
            <a:r>
              <a:rPr lang="en" dirty="0">
                <a:latin typeface="Times New Roman Tj" panose="02020603050405020304" pitchFamily="18" charset="-52"/>
              </a:rPr>
              <a:t> </a:t>
            </a:r>
            <a:r>
              <a:rPr lang="en" dirty="0" err="1">
                <a:latin typeface="Times New Roman Tj" panose="02020603050405020304" pitchFamily="18" charset="-52"/>
              </a:rPr>
              <a:t>and</a:t>
            </a:r>
            <a:r>
              <a:rPr lang="en" dirty="0">
                <a:latin typeface="Times New Roman Tj" panose="02020603050405020304" pitchFamily="18" charset="-52"/>
              </a:rPr>
              <a:t> </a:t>
            </a:r>
            <a:r>
              <a:rPr lang="en" i="1" dirty="0" err="1">
                <a:latin typeface="Times New Roman Tj" panose="02020603050405020304" pitchFamily="18" charset="-52"/>
              </a:rPr>
              <a:t>Voice</a:t>
            </a:r>
            <a:r>
              <a:rPr lang="en" i="1" dirty="0">
                <a:latin typeface="Times New Roman Tj" panose="02020603050405020304" pitchFamily="18" charset="-52"/>
              </a:rPr>
              <a:t> </a:t>
            </a:r>
            <a:r>
              <a:rPr lang="en" i="1" dirty="0" err="1">
                <a:latin typeface="Times New Roman Tj" panose="02020603050405020304" pitchFamily="18" charset="-52"/>
              </a:rPr>
              <a:t>Dream</a:t>
            </a:r>
            <a:r>
              <a:rPr lang="en" i="1" dirty="0">
                <a:latin typeface="Times New Roman Tj" panose="02020603050405020304" pitchFamily="18" charset="-52"/>
              </a:rPr>
              <a:t> </a:t>
            </a:r>
            <a:r>
              <a:rPr lang="en" i="1" dirty="0" err="1">
                <a:latin typeface="Times New Roman Tj" panose="02020603050405020304" pitchFamily="18" charset="-52"/>
              </a:rPr>
              <a:t>Reader </a:t>
            </a:r>
            <a:r>
              <a:rPr lang="en" dirty="0"/>
              <a:t>.</a:t>
            </a:r>
          </a:p>
          <a:p>
            <a:pPr algn="just"/>
            <a:endParaRPr lang="ru-RU" dirty="0">
              <a:latin typeface="Times New Roman Tj" panose="02020603050405020304" pitchFamily="18" charset="-52"/>
            </a:endParaRPr>
          </a:p>
          <a:p>
            <a:endParaRPr lang="ru-RU" dirty="0"/>
          </a:p>
        </p:txBody>
      </p:sp>
    </p:spTree>
    <p:extLst>
      <p:ext uri="{BB962C8B-B14F-4D97-AF65-F5344CB8AC3E}">
        <p14:creationId xmlns:p14="http://schemas.microsoft.com/office/powerpoint/2010/main" val="3379556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 b="1" dirty="0"/>
              <a:t>The use of SES in higher professional education</a:t>
            </a:r>
            <a:endParaRPr lang="ru-RU" dirty="0"/>
          </a:p>
        </p:txBody>
      </p:sp>
      <p:sp>
        <p:nvSpPr>
          <p:cNvPr id="3" name="Объект 2"/>
          <p:cNvSpPr>
            <a:spLocks noGrp="1"/>
          </p:cNvSpPr>
          <p:nvPr>
            <p:ph idx="1"/>
          </p:nvPr>
        </p:nvSpPr>
        <p:spPr>
          <a:xfrm>
            <a:off x="657725" y="1690688"/>
            <a:ext cx="11133221" cy="4742196"/>
          </a:xfrm>
        </p:spPr>
        <p:txBody>
          <a:bodyPr>
            <a:normAutofit lnSpcReduction="10000"/>
          </a:bodyPr>
          <a:lstStyle/>
          <a:p>
            <a:pPr algn="just"/>
            <a:r>
              <a:rPr lang="en" b="1" dirty="0" err="1">
                <a:latin typeface="Times New Roman Tj" panose="02020603050405020304" pitchFamily="18" charset="-52"/>
              </a:rPr>
              <a:t>Preparation</a:t>
            </a:r>
            <a:r>
              <a:rPr lang="en" b="1" dirty="0">
                <a:latin typeface="Times New Roman Tj" panose="02020603050405020304" pitchFamily="18" charset="-52"/>
              </a:rPr>
              <a:t> </a:t>
            </a:r>
            <a:r>
              <a:rPr lang="en" b="1" dirty="0" err="1">
                <a:latin typeface="Times New Roman Tj" panose="02020603050405020304" pitchFamily="18" charset="-52"/>
              </a:rPr>
              <a:t>material</a:t>
            </a:r>
            <a:r>
              <a:rPr lang="en" b="1" dirty="0">
                <a:latin typeface="Times New Roman Tj" panose="02020603050405020304" pitchFamily="18" charset="-52"/>
              </a:rPr>
              <a:t> </a:t>
            </a:r>
            <a:r>
              <a:rPr lang="en" b="1" dirty="0" err="1">
                <a:latin typeface="Times New Roman Tj" panose="02020603050405020304" pitchFamily="18" charset="-52"/>
              </a:rPr>
              <a:t>educational</a:t>
            </a:r>
            <a:r>
              <a:rPr lang="en" b="1" dirty="0">
                <a:latin typeface="Times New Roman Tj" panose="02020603050405020304" pitchFamily="18" charset="-52"/>
              </a:rPr>
              <a:t> </a:t>
            </a:r>
            <a:r>
              <a:rPr lang="en" b="1" dirty="0" err="1">
                <a:latin typeface="Times New Roman Tj" panose="02020603050405020304" pitchFamily="18" charset="-52"/>
              </a:rPr>
              <a:t>with</a:t>
            </a:r>
            <a:r>
              <a:rPr lang="en" b="1" dirty="0">
                <a:latin typeface="Times New Roman Tj" panose="02020603050405020304" pitchFamily="18" charset="-52"/>
              </a:rPr>
              <a:t> </a:t>
            </a:r>
            <a:r>
              <a:rPr lang="en" b="1" dirty="0" err="1">
                <a:latin typeface="Times New Roman Tj" panose="02020603050405020304" pitchFamily="18" charset="-52"/>
              </a:rPr>
              <a:t>help </a:t>
            </a:r>
            <a:r>
              <a:rPr lang="en" b="1" dirty="0">
                <a:latin typeface="Times New Roman Tj" panose="02020603050405020304" pitchFamily="18" charset="-52"/>
              </a:rPr>
              <a:t>of </a:t>
            </a:r>
            <a:r>
              <a:rPr lang="en" dirty="0">
                <a:latin typeface="Times New Roman Tj" panose="02020603050405020304" pitchFamily="18" charset="-52"/>
              </a:rPr>
              <a:t>teachers</a:t>
            </a:r>
            <a:r>
              <a:rPr lang="en" dirty="0" err="1">
                <a:latin typeface="Times New Roman Tj" panose="02020603050405020304" pitchFamily="18" charset="-52"/>
              </a:rPr>
              <a:t>​</a:t>
            </a:r>
            <a:r>
              <a:rPr lang="en" dirty="0">
                <a:latin typeface="Times New Roman Tj" panose="02020603050405020304" pitchFamily="18" charset="-52"/>
              </a:rPr>
              <a:t> </a:t>
            </a:r>
            <a:r>
              <a:rPr lang="en" dirty="0" err="1">
                <a:latin typeface="Times New Roman Tj" panose="02020603050405020304" pitchFamily="18" charset="-52"/>
              </a:rPr>
              <a:t>can</a:t>
            </a:r>
            <a:r>
              <a:rPr lang="en" dirty="0">
                <a:latin typeface="Times New Roman Tj" panose="02020603050405020304" pitchFamily="18" charset="-52"/>
              </a:rPr>
              <a:t> </a:t>
            </a:r>
            <a:r>
              <a:rPr lang="en" dirty="0" err="1">
                <a:latin typeface="Times New Roman Tj" panose="02020603050405020304" pitchFamily="18" charset="-52"/>
              </a:rPr>
              <a:t>with</a:t>
            </a:r>
            <a:r>
              <a:rPr lang="en" dirty="0">
                <a:latin typeface="Times New Roman Tj" panose="02020603050405020304" pitchFamily="18" charset="-52"/>
              </a:rPr>
              <a:t> </a:t>
            </a:r>
            <a:r>
              <a:rPr lang="en" dirty="0" err="1">
                <a:latin typeface="Times New Roman Tj" panose="02020603050405020304" pitchFamily="18" charset="-52"/>
              </a:rPr>
              <a:t>help</a:t>
            </a:r>
            <a:r>
              <a:rPr lang="en" dirty="0">
                <a:latin typeface="Times New Roman Tj" panose="02020603050405020304" pitchFamily="18" charset="-52"/>
              </a:rPr>
              <a:t> </a:t>
            </a:r>
            <a:r>
              <a:rPr lang="en" dirty="0" err="1">
                <a:latin typeface="Times New Roman Tj" panose="02020603050405020304" pitchFamily="18" charset="-52"/>
              </a:rPr>
              <a:t>models</a:t>
            </a:r>
            <a:r>
              <a:rPr lang="en" dirty="0">
                <a:latin typeface="Times New Roman Tj" panose="02020603050405020304" pitchFamily="18" charset="-52"/>
              </a:rPr>
              <a:t> </a:t>
            </a:r>
            <a:r>
              <a:rPr lang="en" dirty="0" err="1">
                <a:latin typeface="Times New Roman Tj" panose="02020603050405020304" pitchFamily="18" charset="-52"/>
              </a:rPr>
              <a:t>linguistic</a:t>
            </a:r>
            <a:r>
              <a:rPr lang="en" dirty="0">
                <a:latin typeface="Times New Roman Tj" panose="02020603050405020304" pitchFamily="18" charset="-52"/>
              </a:rPr>
              <a:t> </a:t>
            </a:r>
            <a:r>
              <a:rPr lang="en" dirty="0" err="1">
                <a:latin typeface="Times New Roman Tj" panose="02020603050405020304" pitchFamily="18" charset="-52"/>
              </a:rPr>
              <a:t>artificial </a:t>
            </a:r>
            <a:r>
              <a:rPr lang="en" dirty="0">
                <a:latin typeface="Times New Roman Tj" panose="02020603050405020304" pitchFamily="18" charset="-52"/>
              </a:rPr>
              <a:t>( </a:t>
            </a:r>
            <a:r>
              <a:rPr lang="en" dirty="0" err="1">
                <a:latin typeface="Times New Roman Tj" panose="02020603050405020304" pitchFamily="18" charset="-52"/>
              </a:rPr>
              <a:t>like</a:t>
            </a:r>
            <a:r>
              <a:rPr lang="en" dirty="0">
                <a:latin typeface="Times New Roman Tj" panose="02020603050405020304" pitchFamily="18" charset="-52"/>
              </a:rPr>
              <a:t> </a:t>
            </a:r>
            <a:r>
              <a:rPr lang="en" dirty="0" err="1">
                <a:latin typeface="Times New Roman Tj" panose="02020603050405020304" pitchFamily="18" charset="-52"/>
              </a:rPr>
              <a:t>ChatGPT </a:t>
            </a:r>
            <a:r>
              <a:rPr lang="en" dirty="0">
                <a:latin typeface="Times New Roman Tj" panose="02020603050405020304" pitchFamily="18" charset="-52"/>
              </a:rPr>
              <a:t>, </a:t>
            </a:r>
            <a:r>
              <a:rPr lang="en" b="1" u="sng" dirty="0" err="1">
                <a:solidFill>
                  <a:schemeClr val="tx1">
                    <a:lumMod val="95000"/>
                    <a:lumOff val="5000"/>
                  </a:schemeClr>
                </a:solidFill>
                <a:hlinkClick r:id="rId2"/>
              </a:rPr>
              <a:t>DeepSeek </a:t>
            </a:r>
            <a:r>
              <a:rPr lang="en" dirty="0">
                <a:latin typeface="Times New Roman Tj" panose="02020603050405020304" pitchFamily="18" charset="-52"/>
              </a:rPr>
              <a:t>) </a:t>
            </a:r>
            <a:r>
              <a:rPr lang="en" dirty="0" err="1">
                <a:latin typeface="Times New Roman Tj" panose="02020603050405020304" pitchFamily="18" charset="-52"/>
              </a:rPr>
              <a:t>content</a:t>
            </a:r>
            <a:r>
              <a:rPr lang="en" dirty="0">
                <a:latin typeface="Times New Roman Tj" panose="02020603050405020304" pitchFamily="18" charset="-52"/>
              </a:rPr>
              <a:t> </a:t>
            </a:r>
            <a:r>
              <a:rPr lang="en" dirty="0" err="1">
                <a:latin typeface="Times New Roman Tj" panose="02020603050405020304" pitchFamily="18" charset="-52"/>
              </a:rPr>
              <a:t>educational </a:t>
            </a:r>
            <a:r>
              <a:rPr lang="en" dirty="0">
                <a:latin typeface="Times New Roman Tj" panose="02020603050405020304" pitchFamily="18" charset="-52"/>
              </a:rPr>
              <a:t>, </a:t>
            </a:r>
            <a:r>
              <a:rPr lang="en" dirty="0" err="1">
                <a:latin typeface="Times New Roman Tj" panose="02020603050405020304" pitchFamily="18" charset="-52"/>
              </a:rPr>
              <a:t>tests </a:t>
            </a:r>
            <a:r>
              <a:rPr lang="en" dirty="0">
                <a:latin typeface="Times New Roman Tj" panose="02020603050405020304" pitchFamily="18" charset="-52"/>
              </a:rPr>
              <a:t>, </a:t>
            </a:r>
            <a:r>
              <a:rPr lang="en" dirty="0" err="1">
                <a:latin typeface="Times New Roman Tj" panose="02020603050405020304" pitchFamily="18" charset="-52"/>
              </a:rPr>
              <a:t>questions</a:t>
            </a:r>
            <a:r>
              <a:rPr lang="en" dirty="0">
                <a:latin typeface="Times New Roman Tj" panose="02020603050405020304" pitchFamily="18" charset="-52"/>
              </a:rPr>
              <a:t> </a:t>
            </a:r>
            <a:r>
              <a:rPr lang="en" dirty="0" err="1">
                <a:latin typeface="Times New Roman Tj" panose="02020603050405020304" pitchFamily="18" charset="-52"/>
              </a:rPr>
              <a:t>answers </a:t>
            </a:r>
            <a:r>
              <a:rPr lang="en" dirty="0">
                <a:latin typeface="Times New Roman Tj" panose="02020603050405020304" pitchFamily="18" charset="-52"/>
              </a:rPr>
              <a:t>, </a:t>
            </a:r>
            <a:r>
              <a:rPr lang="en" dirty="0" err="1">
                <a:latin typeface="Times New Roman Tj" panose="02020603050405020304" pitchFamily="18" charset="-52"/>
              </a:rPr>
              <a:t>plans</a:t>
            </a:r>
            <a:r>
              <a:rPr lang="en" dirty="0">
                <a:latin typeface="Times New Roman Tj" panose="02020603050405020304" pitchFamily="18" charset="-52"/>
              </a:rPr>
              <a:t> </a:t>
            </a:r>
            <a:r>
              <a:rPr lang="en" dirty="0" err="1">
                <a:latin typeface="Times New Roman Tj" panose="02020603050405020304" pitchFamily="18" charset="-52"/>
              </a:rPr>
              <a:t>lesson</a:t>
            </a:r>
            <a:r>
              <a:rPr lang="en" dirty="0">
                <a:latin typeface="Times New Roman Tj" panose="02020603050405020304" pitchFamily="18" charset="-52"/>
              </a:rPr>
              <a:t> </a:t>
            </a:r>
            <a:r>
              <a:rPr lang="en" dirty="0" err="1">
                <a:latin typeface="Times New Roman Tj" panose="02020603050405020304" pitchFamily="18" charset="-52"/>
              </a:rPr>
              <a:t>and</a:t>
            </a:r>
            <a:r>
              <a:rPr lang="en" dirty="0">
                <a:latin typeface="Times New Roman Tj" panose="02020603050405020304" pitchFamily="18" charset="-52"/>
              </a:rPr>
              <a:t> </a:t>
            </a:r>
            <a:r>
              <a:rPr lang="en" dirty="0" err="1">
                <a:latin typeface="Times New Roman Tj" panose="02020603050405020304" pitchFamily="18" charset="-52"/>
              </a:rPr>
              <a:t>presentations </a:t>
            </a:r>
            <a:r>
              <a:rPr lang="en" dirty="0">
                <a:latin typeface="Times New Roman Tj" panose="02020603050405020304" pitchFamily="18" charset="-52"/>
              </a:rPr>
              <a:t>quickly </a:t>
            </a:r>
            <a:r>
              <a:rPr lang="en" dirty="0" err="1">
                <a:latin typeface="Times New Roman Tj" panose="02020603050405020304" pitchFamily="18" charset="-52"/>
              </a:rPr>
              <a:t>and</a:t>
            </a:r>
            <a:r>
              <a:rPr lang="en" dirty="0">
                <a:latin typeface="Times New Roman Tj" panose="02020603050405020304" pitchFamily="18" charset="-52"/>
              </a:rPr>
              <a:t> </a:t>
            </a:r>
            <a:r>
              <a:rPr lang="en" dirty="0" err="1">
                <a:latin typeface="Times New Roman Tj" panose="02020603050405020304" pitchFamily="18" charset="-52"/>
              </a:rPr>
              <a:t>more efficient</a:t>
            </a:r>
            <a:r>
              <a:rPr lang="en" dirty="0">
                <a:latin typeface="Times New Roman Tj" panose="02020603050405020304" pitchFamily="18" charset="-52"/>
              </a:rPr>
              <a:t> </a:t>
            </a:r>
            <a:r>
              <a:rPr lang="en" dirty="0" err="1">
                <a:latin typeface="Times New Roman Tj" panose="02020603050405020304" pitchFamily="18" charset="-52"/>
              </a:rPr>
              <a:t>design</a:t>
            </a:r>
            <a:r>
              <a:rPr lang="en" dirty="0">
                <a:latin typeface="Times New Roman Tj" panose="02020603050405020304" pitchFamily="18" charset="-52"/>
              </a:rPr>
              <a:t> </a:t>
            </a:r>
            <a:r>
              <a:rPr lang="en" dirty="0" err="1">
                <a:latin typeface="Times New Roman Tj" panose="02020603050405020304" pitchFamily="18" charset="-52"/>
              </a:rPr>
              <a:t>to do </a:t>
            </a:r>
            <a:r>
              <a:rPr lang="en" dirty="0">
                <a:latin typeface="Times New Roman Tj" panose="02020603050405020304" pitchFamily="18" charset="-52"/>
              </a:rPr>
              <a:t>;</a:t>
            </a:r>
          </a:p>
          <a:p>
            <a:pPr algn="just"/>
            <a:r>
              <a:rPr lang="en" b="1" dirty="0">
                <a:latin typeface="Times New Roman Tj" panose="02020603050405020304" pitchFamily="18" charset="-52"/>
              </a:rPr>
              <a:t>Smart campus </a:t>
            </a:r>
            <a:r>
              <a:rPr lang="en" dirty="0">
                <a:latin typeface="Times New Roman Tj" panose="02020603050405020304" pitchFamily="18" charset="-52"/>
              </a:rPr>
              <a:t>- </a:t>
            </a:r>
            <a:r>
              <a:rPr lang="en" dirty="0" err="1">
                <a:latin typeface="Times New Roman Tj" panose="02020603050405020304" pitchFamily="18" charset="-52"/>
              </a:rPr>
              <a:t>an opportunity</a:t>
            </a:r>
            <a:r>
              <a:rPr lang="en" dirty="0">
                <a:latin typeface="Times New Roman Tj" panose="02020603050405020304" pitchFamily="18" charset="-52"/>
              </a:rPr>
              <a:t> </a:t>
            </a:r>
            <a:r>
              <a:rPr lang="en" dirty="0" err="1">
                <a:latin typeface="Times New Roman Tj" panose="02020603050405020304" pitchFamily="18" charset="-52"/>
              </a:rPr>
              <a:t>answers questions</a:t>
            </a:r>
            <a:r>
              <a:rPr lang="en" dirty="0">
                <a:latin typeface="Times New Roman Tj" panose="02020603050405020304" pitchFamily="18" charset="-52"/>
              </a:rPr>
              <a:t>​ </a:t>
            </a:r>
            <a:r>
              <a:rPr lang="en" dirty="0" err="1">
                <a:latin typeface="Times New Roman Tj" panose="02020603050405020304" pitchFamily="18" charset="-52"/>
              </a:rPr>
              <a:t>various</a:t>
            </a:r>
            <a:r>
              <a:rPr lang="en" dirty="0">
                <a:latin typeface="Times New Roman Tj" panose="02020603050405020304" pitchFamily="18" charset="-52"/>
              </a:rPr>
              <a:t> </a:t>
            </a:r>
            <a:r>
              <a:rPr lang="en" dirty="0" err="1">
                <a:latin typeface="Times New Roman Tj" panose="02020603050405020304" pitchFamily="18" charset="-52"/>
              </a:rPr>
              <a:t>students respond </a:t>
            </a:r>
            <a:r>
              <a:rPr lang="en" dirty="0">
                <a:latin typeface="Times New Roman Tj" panose="02020603050405020304" pitchFamily="18" charset="-52"/>
              </a:rPr>
              <a:t>quickly </a:t>
            </a:r>
            <a:r>
              <a:rPr lang="en" dirty="0" err="1">
                <a:latin typeface="Times New Roman Tj" panose="02020603050405020304" pitchFamily="18" charset="-52"/>
              </a:rPr>
              <a:t>given</a:t>
            </a:r>
            <a:r>
              <a:rPr lang="en" dirty="0">
                <a:latin typeface="Times New Roman Tj" panose="02020603050405020304" pitchFamily="18" charset="-52"/>
              </a:rPr>
              <a:t> </a:t>
            </a:r>
            <a:r>
              <a:rPr lang="en" dirty="0" err="1">
                <a:latin typeface="Times New Roman Tj" panose="02020603050405020304" pitchFamily="18" charset="-52"/>
              </a:rPr>
              <a:t>to be </a:t>
            </a:r>
            <a:r>
              <a:rPr lang="en" dirty="0">
                <a:latin typeface="Times New Roman Tj" panose="02020603050405020304" pitchFamily="18" charset="-52"/>
              </a:rPr>
              <a:t>: </a:t>
            </a:r>
            <a:r>
              <a:rPr lang="en" dirty="0" err="1">
                <a:latin typeface="Times New Roman Tj" panose="02020603050405020304" pitchFamily="18" charset="-52"/>
              </a:rPr>
              <a:t>table</a:t>
            </a:r>
            <a:r>
              <a:rPr lang="en" dirty="0">
                <a:latin typeface="Times New Roman Tj" panose="02020603050405020304" pitchFamily="18" charset="-52"/>
              </a:rPr>
              <a:t> </a:t>
            </a:r>
            <a:r>
              <a:rPr lang="en" dirty="0" err="1">
                <a:latin typeface="Times New Roman Tj" panose="02020603050405020304" pitchFamily="18" charset="-52"/>
              </a:rPr>
              <a:t>lessons </a:t>
            </a:r>
            <a:r>
              <a:rPr lang="en" dirty="0">
                <a:latin typeface="Times New Roman Tj" panose="02020603050405020304" pitchFamily="18" charset="-52"/>
              </a:rPr>
              <a:t>; </a:t>
            </a:r>
            <a:r>
              <a:rPr lang="en" dirty="0" err="1">
                <a:latin typeface="Times New Roman Tj" panose="02020603050405020304" pitchFamily="18" charset="-52"/>
              </a:rPr>
              <a:t>search</a:t>
            </a:r>
            <a:r>
              <a:rPr lang="en" dirty="0">
                <a:latin typeface="Times New Roman Tj" panose="02020603050405020304" pitchFamily="18" charset="-52"/>
              </a:rPr>
              <a:t> </a:t>
            </a:r>
            <a:r>
              <a:rPr lang="en" dirty="0" err="1">
                <a:latin typeface="Times New Roman Tj" panose="02020603050405020304" pitchFamily="18" charset="-52"/>
              </a:rPr>
              <a:t>classrooms </a:t>
            </a:r>
            <a:r>
              <a:rPr lang="en" dirty="0">
                <a:latin typeface="Times New Roman Tj" panose="02020603050405020304" pitchFamily="18" charset="-52"/>
              </a:rPr>
              <a:t>; </a:t>
            </a:r>
            <a:r>
              <a:rPr lang="en" dirty="0" err="1">
                <a:latin typeface="Times New Roman Tj" panose="02020603050405020304" pitchFamily="18" charset="-52"/>
              </a:rPr>
              <a:t>communication</a:t>
            </a:r>
            <a:r>
              <a:rPr lang="en" dirty="0">
                <a:latin typeface="Times New Roman Tj" panose="02020603050405020304" pitchFamily="18" charset="-52"/>
              </a:rPr>
              <a:t> </a:t>
            </a:r>
            <a:r>
              <a:rPr lang="en" dirty="0" err="1">
                <a:latin typeface="Times New Roman Tj" panose="02020603050405020304" pitchFamily="18" charset="-52"/>
              </a:rPr>
              <a:t>with</a:t>
            </a:r>
            <a:r>
              <a:rPr lang="en" dirty="0">
                <a:latin typeface="Times New Roman Tj" panose="02020603050405020304" pitchFamily="18" charset="-52"/>
              </a:rPr>
              <a:t> </a:t>
            </a:r>
            <a:r>
              <a:rPr lang="en" dirty="0" err="1">
                <a:latin typeface="Times New Roman Tj" panose="02020603050405020304" pitchFamily="18" charset="-52"/>
              </a:rPr>
              <a:t>institution</a:t>
            </a:r>
            <a:r>
              <a:rPr lang="en" dirty="0">
                <a:latin typeface="Times New Roman Tj" panose="02020603050405020304" pitchFamily="18" charset="-52"/>
              </a:rPr>
              <a:t> </a:t>
            </a:r>
            <a:r>
              <a:rPr lang="en" dirty="0" err="1">
                <a:latin typeface="Times New Roman Tj" panose="02020603050405020304" pitchFamily="18" charset="-52"/>
              </a:rPr>
              <a:t>educational</a:t>
            </a:r>
            <a:r>
              <a:rPr lang="en" dirty="0">
                <a:latin typeface="Times New Roman Tj" panose="02020603050405020304" pitchFamily="18" charset="-52"/>
              </a:rPr>
              <a:t> </a:t>
            </a:r>
            <a:r>
              <a:rPr lang="en" dirty="0" err="1">
                <a:latin typeface="Times New Roman Tj" panose="02020603050405020304" pitchFamily="18" charset="-52"/>
              </a:rPr>
              <a:t>and</a:t>
            </a:r>
            <a:r>
              <a:rPr lang="en" dirty="0">
                <a:latin typeface="Times New Roman Tj" panose="02020603050405020304" pitchFamily="18" charset="-52"/>
              </a:rPr>
              <a:t> </a:t>
            </a:r>
            <a:r>
              <a:rPr lang="en" dirty="0" err="1">
                <a:latin typeface="Times New Roman Tj" panose="02020603050405020304" pitchFamily="18" charset="-52"/>
              </a:rPr>
              <a:t>teachers </a:t>
            </a:r>
            <a:r>
              <a:rPr lang="en" dirty="0">
                <a:latin typeface="Times New Roman Tj" panose="02020603050405020304" pitchFamily="18" charset="-52"/>
              </a:rPr>
              <a:t>; </a:t>
            </a:r>
            <a:r>
              <a:rPr lang="en" dirty="0" err="1">
                <a:latin typeface="Times New Roman Tj" panose="02020603050405020304" pitchFamily="18" charset="-52"/>
              </a:rPr>
              <a:t>access </a:t>
            </a:r>
            <a:r>
              <a:rPr lang="en" dirty="0">
                <a:latin typeface="Times New Roman Tj" panose="02020603050405020304" pitchFamily="18" charset="-52"/>
              </a:rPr>
              <a:t>to video </a:t>
            </a:r>
            <a:r>
              <a:rPr lang="en" dirty="0" err="1">
                <a:latin typeface="Times New Roman Tj" panose="02020603050405020304" pitchFamily="18" charset="-52"/>
              </a:rPr>
              <a:t>lectures </a:t>
            </a:r>
            <a:r>
              <a:rPr lang="en" dirty="0">
                <a:latin typeface="Times New Roman Tj" panose="02020603050405020304" pitchFamily="18" charset="-52"/>
              </a:rPr>
              <a:t>, </a:t>
            </a:r>
            <a:r>
              <a:rPr lang="en" dirty="0" err="1">
                <a:latin typeface="Times New Roman Tj" panose="02020603050405020304" pitchFamily="18" charset="-52"/>
              </a:rPr>
              <a:t>materials</a:t>
            </a:r>
            <a:r>
              <a:rPr lang="en" dirty="0">
                <a:latin typeface="Times New Roman Tj" panose="02020603050405020304" pitchFamily="18" charset="-52"/>
              </a:rPr>
              <a:t> </a:t>
            </a:r>
            <a:r>
              <a:rPr lang="en" dirty="0" err="1">
                <a:latin typeface="Times New Roman Tj" panose="02020603050405020304" pitchFamily="18" charset="-52"/>
              </a:rPr>
              <a:t>audio </a:t>
            </a:r>
            <a:r>
              <a:rPr lang="en" dirty="0">
                <a:latin typeface="Times New Roman Tj" panose="02020603050405020304" pitchFamily="18" charset="-52"/>
              </a:rPr>
              <a:t>, </a:t>
            </a:r>
            <a:r>
              <a:rPr lang="en" dirty="0" err="1">
                <a:latin typeface="Times New Roman Tj" panose="02020603050405020304" pitchFamily="18" charset="-52"/>
              </a:rPr>
              <a:t>presentations</a:t>
            </a:r>
            <a:r>
              <a:rPr lang="en" dirty="0">
                <a:latin typeface="Times New Roman Tj" panose="02020603050405020304" pitchFamily="18" charset="-52"/>
              </a:rPr>
              <a:t> </a:t>
            </a:r>
            <a:r>
              <a:rPr lang="en" dirty="0" err="1">
                <a:latin typeface="Times New Roman Tj" panose="02020603050405020304" pitchFamily="18" charset="-52"/>
              </a:rPr>
              <a:t>etc </a:t>
            </a:r>
            <a:r>
              <a:rPr lang="en" dirty="0">
                <a:latin typeface="Times New Roman Tj" panose="02020603050405020304" pitchFamily="18" charset="-52"/>
              </a:rPr>
              <a:t>.; </a:t>
            </a:r>
            <a:r>
              <a:rPr lang="en" dirty="0" err="1">
                <a:latin typeface="Times New Roman Tj" panose="02020603050405020304" pitchFamily="18" charset="-52"/>
              </a:rPr>
              <a:t>take</a:t>
            </a:r>
            <a:r>
              <a:rPr lang="en" dirty="0">
                <a:latin typeface="Times New Roman Tj" panose="02020603050405020304" pitchFamily="18" charset="-52"/>
              </a:rPr>
              <a:t> </a:t>
            </a:r>
            <a:r>
              <a:rPr lang="en" dirty="0" err="1">
                <a:latin typeface="Times New Roman Tj" panose="02020603050405020304" pitchFamily="18" charset="-52"/>
              </a:rPr>
              <a:t>assignments</a:t>
            </a:r>
            <a:r>
              <a:rPr lang="en" dirty="0">
                <a:latin typeface="Times New Roman Tj" panose="02020603050405020304" pitchFamily="18" charset="-52"/>
              </a:rPr>
              <a:t> </a:t>
            </a:r>
            <a:r>
              <a:rPr lang="en" dirty="0" err="1">
                <a:latin typeface="Times New Roman Tj" panose="02020603050405020304" pitchFamily="18" charset="-52"/>
              </a:rPr>
              <a:t>testing </a:t>
            </a:r>
            <a:r>
              <a:rPr lang="en" dirty="0">
                <a:latin typeface="Times New Roman Tj" panose="02020603050405020304" pitchFamily="18" charset="-52"/>
              </a:rPr>
              <a:t>; </a:t>
            </a:r>
            <a:r>
              <a:rPr lang="en" dirty="0" err="1">
                <a:latin typeface="Times New Roman Tj" panose="02020603050405020304" pitchFamily="18" charset="-52"/>
              </a:rPr>
              <a:t>registration </a:t>
            </a:r>
            <a:r>
              <a:rPr lang="en" dirty="0">
                <a:latin typeface="Times New Roman Tj" panose="02020603050405020304" pitchFamily="18" charset="-52"/>
              </a:rPr>
              <a:t>in </a:t>
            </a:r>
            <a:r>
              <a:rPr lang="en" dirty="0" err="1">
                <a:latin typeface="Times New Roman Tj" panose="02020603050405020304" pitchFamily="18" charset="-52"/>
              </a:rPr>
              <a:t>programs</a:t>
            </a:r>
            <a:r>
              <a:rPr lang="en" dirty="0">
                <a:latin typeface="Times New Roman Tj" panose="02020603050405020304" pitchFamily="18" charset="-52"/>
              </a:rPr>
              <a:t> </a:t>
            </a:r>
            <a:r>
              <a:rPr lang="en" dirty="0" err="1">
                <a:latin typeface="Times New Roman Tj" panose="02020603050405020304" pitchFamily="18" charset="-52"/>
              </a:rPr>
              <a:t>educational</a:t>
            </a:r>
            <a:r>
              <a:rPr lang="en" dirty="0">
                <a:latin typeface="Times New Roman Tj" panose="02020603050405020304" pitchFamily="18" charset="-52"/>
              </a:rPr>
              <a:t> </a:t>
            </a:r>
            <a:r>
              <a:rPr lang="en" dirty="0" err="1">
                <a:latin typeface="Times New Roman Tj" panose="02020603050405020304" pitchFamily="18" charset="-52"/>
              </a:rPr>
              <a:t>and</a:t>
            </a:r>
            <a:r>
              <a:rPr lang="en" dirty="0">
                <a:latin typeface="Times New Roman Tj" panose="02020603050405020304" pitchFamily="18" charset="-52"/>
              </a:rPr>
              <a:t> </a:t>
            </a:r>
            <a:r>
              <a:rPr lang="en" dirty="0" err="1">
                <a:latin typeface="Times New Roman Tj" panose="02020603050405020304" pitchFamily="18" charset="-52"/>
              </a:rPr>
              <a:t>courses </a:t>
            </a:r>
            <a:r>
              <a:rPr lang="en" dirty="0">
                <a:latin typeface="Times New Roman Tj" panose="02020603050405020304" pitchFamily="18" charset="-52"/>
              </a:rPr>
              <a:t>; </a:t>
            </a:r>
            <a:r>
              <a:rPr lang="en" dirty="0" err="1">
                <a:latin typeface="Times New Roman Tj" panose="02020603050405020304" pitchFamily="18" charset="-52"/>
              </a:rPr>
              <a:t>access </a:t>
            </a:r>
            <a:r>
              <a:rPr lang="en" dirty="0">
                <a:latin typeface="Times New Roman Tj" panose="02020603050405020304" pitchFamily="18" charset="-52"/>
              </a:rPr>
              <a:t>to </a:t>
            </a:r>
            <a:r>
              <a:rPr lang="en" dirty="0" err="1">
                <a:latin typeface="Times New Roman Tj" panose="02020603050405020304" pitchFamily="18" charset="-52"/>
              </a:rPr>
              <a:t>literature</a:t>
            </a:r>
            <a:r>
              <a:rPr lang="en" dirty="0">
                <a:latin typeface="Times New Roman Tj" panose="02020603050405020304" pitchFamily="18" charset="-52"/>
              </a:rPr>
              <a:t> </a:t>
            </a:r>
            <a:r>
              <a:rPr lang="en" dirty="0" err="1">
                <a:latin typeface="Times New Roman Tj" panose="02020603050405020304" pitchFamily="18" charset="-52"/>
              </a:rPr>
              <a:t>needed </a:t>
            </a:r>
            <a:r>
              <a:rPr lang="en" dirty="0">
                <a:latin typeface="Times New Roman Tj" panose="02020603050405020304" pitchFamily="18" charset="-52"/>
              </a:rPr>
              <a:t>in </a:t>
            </a:r>
            <a:r>
              <a:rPr lang="en" dirty="0" err="1">
                <a:latin typeface="Times New Roman Tj" panose="02020603050405020304" pitchFamily="18" charset="-52"/>
              </a:rPr>
              <a:t>the library </a:t>
            </a:r>
            <a:r>
              <a:rPr lang="en" dirty="0">
                <a:latin typeface="Times New Roman Tj" panose="02020603050405020304" pitchFamily="18" charset="-52"/>
              </a:rPr>
              <a:t>; </a:t>
            </a:r>
            <a:r>
              <a:rPr lang="en" dirty="0" err="1">
                <a:latin typeface="Times New Roman Tj" panose="02020603050405020304" pitchFamily="18" charset="-52"/>
              </a:rPr>
              <a:t>availability</a:t>
            </a:r>
            <a:r>
              <a:rPr lang="en" dirty="0">
                <a:latin typeface="Times New Roman Tj" panose="02020603050405020304" pitchFamily="18" charset="-52"/>
              </a:rPr>
              <a:t> </a:t>
            </a:r>
            <a:r>
              <a:rPr lang="en" dirty="0" err="1">
                <a:latin typeface="Times New Roman Tj" panose="02020603050405020304" pitchFamily="18" charset="-52"/>
              </a:rPr>
              <a:t>place</a:t>
            </a:r>
            <a:r>
              <a:rPr lang="en" dirty="0">
                <a:latin typeface="Times New Roman Tj" panose="02020603050405020304" pitchFamily="18" charset="-52"/>
              </a:rPr>
              <a:t> </a:t>
            </a:r>
            <a:r>
              <a:rPr lang="en" dirty="0" err="1">
                <a:latin typeface="Times New Roman Tj" panose="02020603050405020304" pitchFamily="18" charset="-52"/>
              </a:rPr>
              <a:t>empty </a:t>
            </a:r>
            <a:r>
              <a:rPr lang="en" dirty="0">
                <a:latin typeface="Times New Roman Tj" panose="02020603050405020304" pitchFamily="18" charset="-52"/>
              </a:rPr>
              <a:t>in </a:t>
            </a:r>
            <a:r>
              <a:rPr lang="en" dirty="0" err="1">
                <a:latin typeface="Times New Roman Tj" panose="02020603050405020304" pitchFamily="18" charset="-52"/>
              </a:rPr>
              <a:t>the bedroom</a:t>
            </a:r>
            <a:r>
              <a:rPr lang="en" dirty="0">
                <a:latin typeface="Times New Roman Tj" panose="02020603050405020304" pitchFamily="18" charset="-52"/>
              </a:rPr>
              <a:t> </a:t>
            </a:r>
            <a:r>
              <a:rPr lang="en" dirty="0" err="1">
                <a:latin typeface="Times New Roman Tj" panose="02020603050405020304" pitchFamily="18" charset="-52"/>
              </a:rPr>
              <a:t>and</a:t>
            </a:r>
            <a:r>
              <a:rPr lang="en" dirty="0">
                <a:latin typeface="Times New Roman Tj" panose="02020603050405020304" pitchFamily="18" charset="-52"/>
              </a:rPr>
              <a:t> its </a:t>
            </a:r>
            <a:r>
              <a:rPr lang="en" dirty="0" err="1">
                <a:latin typeface="Times New Roman Tj" panose="02020603050405020304" pitchFamily="18" charset="-52"/>
              </a:rPr>
              <a:t>choice and</a:t>
            </a:r>
            <a:r>
              <a:rPr lang="en" dirty="0">
                <a:latin typeface="Times New Roman Tj" panose="02020603050405020304" pitchFamily="18" charset="-52"/>
              </a:rPr>
              <a:t> </a:t>
            </a:r>
            <a:r>
              <a:rPr lang="en" dirty="0" err="1">
                <a:latin typeface="Times New Roman Tj" panose="02020603050405020304" pitchFamily="18" charset="-52"/>
              </a:rPr>
              <a:t>etc.</a:t>
            </a:r>
            <a:r>
              <a:rPr lang="en" dirty="0">
                <a:latin typeface="Times New Roman Tj" panose="02020603050405020304" pitchFamily="18" charset="-52"/>
              </a:rPr>
              <a:t>​</a:t>
            </a:r>
          </a:p>
          <a:p>
            <a:pPr algn="just"/>
            <a:endParaRPr lang="ru-RU" dirty="0">
              <a:latin typeface="Times New Roman Tj" panose="02020603050405020304" pitchFamily="18" charset="-52"/>
            </a:endParaRPr>
          </a:p>
          <a:p>
            <a:endParaRPr lang="ru-RU" dirty="0"/>
          </a:p>
        </p:txBody>
      </p:sp>
    </p:spTree>
    <p:extLst>
      <p:ext uri="{BB962C8B-B14F-4D97-AF65-F5344CB8AC3E}">
        <p14:creationId xmlns:p14="http://schemas.microsoft.com/office/powerpoint/2010/main" val="32621354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 dirty="0"/>
              <a:t>From personal experience...</a:t>
            </a:r>
            <a:endParaRPr lang="ru-RU" dirty="0"/>
          </a:p>
        </p:txBody>
      </p:sp>
      <p:sp>
        <p:nvSpPr>
          <p:cNvPr id="3" name="Объект 2"/>
          <p:cNvSpPr>
            <a:spLocks noGrp="1"/>
          </p:cNvSpPr>
          <p:nvPr>
            <p:ph idx="1"/>
          </p:nvPr>
        </p:nvSpPr>
        <p:spPr/>
        <p:txBody>
          <a:bodyPr/>
          <a:lstStyle/>
          <a:p>
            <a:r>
              <a:rPr lang="en" dirty="0"/>
              <a:t>Students use the ZS in preparing for their final exams, term papers, and diploma projects;</a:t>
            </a:r>
          </a:p>
          <a:p>
            <a:r>
              <a:rPr lang="en" dirty="0"/>
              <a:t>They try to use search engines and other search programs to answer questions, find the meaning of terms, and find statistical information;</a:t>
            </a:r>
          </a:p>
          <a:p>
            <a:r>
              <a:rPr lang="en" dirty="0"/>
              <a:t>We use artificial language in the development of lexical materials - mainly translations from Russian and English, the development of tests, exam questionnaires, and examples to clarify some theoretical points.</a:t>
            </a:r>
            <a:endParaRPr lang="ru-RU" dirty="0"/>
          </a:p>
        </p:txBody>
      </p:sp>
    </p:spTree>
    <p:extLst>
      <p:ext uri="{BB962C8B-B14F-4D97-AF65-F5344CB8AC3E}">
        <p14:creationId xmlns:p14="http://schemas.microsoft.com/office/powerpoint/2010/main" val="30411020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 dirty="0"/>
              <a:t>Positive aspects of using ICT in education</a:t>
            </a:r>
            <a:endParaRPr lang="ru-RU" dirty="0"/>
          </a:p>
        </p:txBody>
      </p:sp>
      <p:sp>
        <p:nvSpPr>
          <p:cNvPr id="3" name="Объект 2"/>
          <p:cNvSpPr>
            <a:spLocks noGrp="1"/>
          </p:cNvSpPr>
          <p:nvPr>
            <p:ph idx="1"/>
          </p:nvPr>
        </p:nvSpPr>
        <p:spPr>
          <a:xfrm>
            <a:off x="838200" y="1690688"/>
            <a:ext cx="10515600" cy="4486275"/>
          </a:xfrm>
        </p:spPr>
        <p:txBody>
          <a:bodyPr/>
          <a:lstStyle/>
          <a:p>
            <a:r>
              <a:rPr lang="en" dirty="0">
                <a:latin typeface="Times New Roman Tj" panose="02020603050405020304" pitchFamily="18" charset="-52"/>
              </a:rPr>
              <a:t>Effective use of time;</a:t>
            </a:r>
          </a:p>
          <a:p>
            <a:r>
              <a:rPr lang="en" dirty="0">
                <a:latin typeface="Times New Roman Tj" panose="02020603050405020304" pitchFamily="18" charset="-52"/>
              </a:rPr>
              <a:t>Fast and timely access to new information, literature, and research;</a:t>
            </a:r>
          </a:p>
          <a:p>
            <a:r>
              <a:rPr lang="en" dirty="0">
                <a:latin typeface="Times New Roman Tj" panose="02020603050405020304" pitchFamily="18" charset="-52"/>
              </a:rPr>
              <a:t>Ability to translate scientific materials from other languages as clearly as possible;</a:t>
            </a:r>
          </a:p>
          <a:p>
            <a:r>
              <a:rPr lang="en" dirty="0">
                <a:latin typeface="Times New Roman Tj" panose="02020603050405020304" pitchFamily="18" charset="-52"/>
              </a:rPr>
              <a:t>The ability to write lectures, prepare examples and problems, tests and questionnaires, etc. using the recommendations of the LS;</a:t>
            </a:r>
          </a:p>
          <a:p>
            <a:endParaRPr lang="tg-Cyrl-TJ" dirty="0"/>
          </a:p>
          <a:p>
            <a:endParaRPr lang="tg-Cyrl-TJ" dirty="0"/>
          </a:p>
          <a:p>
            <a:endParaRPr lang="ru-RU" dirty="0"/>
          </a:p>
        </p:txBody>
      </p:sp>
    </p:spTree>
    <p:extLst>
      <p:ext uri="{BB962C8B-B14F-4D97-AF65-F5344CB8AC3E}">
        <p14:creationId xmlns:p14="http://schemas.microsoft.com/office/powerpoint/2010/main" val="2913790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 dirty="0"/>
              <a:t>Negative aspects of using social media in education</a:t>
            </a:r>
            <a:endParaRPr lang="ru-RU" dirty="0"/>
          </a:p>
        </p:txBody>
      </p:sp>
      <p:sp>
        <p:nvSpPr>
          <p:cNvPr id="3" name="Объект 2"/>
          <p:cNvSpPr>
            <a:spLocks noGrp="1"/>
          </p:cNvSpPr>
          <p:nvPr>
            <p:ph idx="1"/>
          </p:nvPr>
        </p:nvSpPr>
        <p:spPr>
          <a:xfrm>
            <a:off x="641683" y="1690688"/>
            <a:ext cx="11036969" cy="4710112"/>
          </a:xfrm>
        </p:spPr>
        <p:txBody>
          <a:bodyPr>
            <a:normAutofit/>
          </a:bodyPr>
          <a:lstStyle/>
          <a:p>
            <a:r>
              <a:rPr lang="en" dirty="0">
                <a:latin typeface="Times New Roman Tj" panose="02020603050405020304" pitchFamily="18" charset="-52"/>
              </a:rPr>
              <a:t>The ZS </a:t>
            </a:r>
            <a:r>
              <a:rPr lang="en" dirty="0" err="1">
                <a:latin typeface="Times New Roman Tj" panose="02020603050405020304" pitchFamily="18" charset="-52"/>
              </a:rPr>
              <a:t>cannot</a:t>
            </a:r>
            <a:r>
              <a:rPr lang="en" dirty="0">
                <a:latin typeface="Times New Roman Tj" panose="02020603050405020304" pitchFamily="18" charset="-52"/>
              </a:rPr>
              <a:t> </a:t>
            </a:r>
            <a:r>
              <a:rPr lang="en" dirty="0" err="1">
                <a:latin typeface="Times New Roman Tj" panose="02020603050405020304" pitchFamily="18" charset="-52"/>
              </a:rPr>
              <a:t>relationship</a:t>
            </a:r>
            <a:r>
              <a:rPr lang="en" dirty="0">
                <a:latin typeface="Times New Roman Tj" panose="02020603050405020304" pitchFamily="18" charset="-52"/>
              </a:rPr>
              <a:t> </a:t>
            </a:r>
            <a:r>
              <a:rPr lang="en" dirty="0" err="1">
                <a:latin typeface="Times New Roman Tj" panose="02020603050405020304" pitchFamily="18" charset="-52"/>
              </a:rPr>
              <a:t>alive</a:t>
            </a:r>
            <a:r>
              <a:rPr lang="en" dirty="0">
                <a:latin typeface="Times New Roman Tj" panose="02020603050405020304" pitchFamily="18" charset="-52"/>
              </a:rPr>
              <a:t> </a:t>
            </a:r>
            <a:r>
              <a:rPr lang="en" dirty="0" err="1">
                <a:latin typeface="Times New Roman Tj" panose="02020603050405020304" pitchFamily="18" charset="-52"/>
              </a:rPr>
              <a:t>with</a:t>
            </a:r>
            <a:r>
              <a:rPr lang="en" dirty="0">
                <a:latin typeface="Times New Roman Tj" panose="02020603050405020304" pitchFamily="18" charset="-52"/>
              </a:rPr>
              <a:t> </a:t>
            </a:r>
            <a:r>
              <a:rPr lang="en" dirty="0" err="1">
                <a:latin typeface="Times New Roman Tj" panose="02020603050405020304" pitchFamily="18" charset="-52"/>
              </a:rPr>
              <a:t>teacher</a:t>
            </a:r>
            <a:r>
              <a:rPr lang="en" dirty="0">
                <a:latin typeface="Times New Roman Tj" panose="02020603050405020304" pitchFamily="18" charset="-52"/>
              </a:rPr>
              <a:t> </a:t>
            </a:r>
            <a:r>
              <a:rPr lang="en" dirty="0" err="1">
                <a:latin typeface="Times New Roman Tj" panose="02020603050405020304" pitchFamily="18" charset="-52"/>
              </a:rPr>
              <a:t>replacement</a:t>
            </a:r>
            <a:r>
              <a:rPr lang="en" dirty="0">
                <a:latin typeface="Times New Roman Tj" panose="02020603050405020304" pitchFamily="18" charset="-52"/>
              </a:rPr>
              <a:t> </a:t>
            </a:r>
            <a:r>
              <a:rPr lang="en" dirty="0" err="1">
                <a:latin typeface="Times New Roman Tj" panose="02020603050405020304" pitchFamily="18" charset="-52"/>
              </a:rPr>
              <a:t>to do </a:t>
            </a:r>
            <a:r>
              <a:rPr lang="en" dirty="0">
                <a:latin typeface="Times New Roman Tj" panose="02020603050405020304" pitchFamily="18" charset="-52"/>
              </a:rPr>
              <a:t>;</a:t>
            </a:r>
          </a:p>
          <a:p>
            <a:r>
              <a:rPr lang="en" dirty="0">
                <a:latin typeface="Times New Roman Tj" panose="02020603050405020304" pitchFamily="18" charset="-52"/>
              </a:rPr>
              <a:t>Currently, the LS is unable to develop critical thinking and creativity in students;</a:t>
            </a:r>
          </a:p>
          <a:p>
            <a:r>
              <a:rPr lang="en" dirty="0" err="1">
                <a:latin typeface="Times New Roman Tj" panose="02020603050405020304" pitchFamily="18" charset="-52"/>
              </a:rPr>
              <a:t>What?</a:t>
            </a:r>
            <a:r>
              <a:rPr lang="en" dirty="0">
                <a:latin typeface="Times New Roman Tj" panose="02020603050405020304" pitchFamily="18" charset="-52"/>
              </a:rPr>
              <a:t> </a:t>
            </a:r>
            <a:r>
              <a:rPr lang="en" dirty="0" err="1">
                <a:latin typeface="Times New Roman Tj" panose="02020603050405020304" pitchFamily="18" charset="-52"/>
              </a:rPr>
              <a:t>very</a:t>
            </a:r>
            <a:r>
              <a:rPr lang="en" dirty="0">
                <a:latin typeface="Times New Roman Tj" panose="02020603050405020304" pitchFamily="18" charset="-52"/>
              </a:rPr>
              <a:t> </a:t>
            </a:r>
            <a:r>
              <a:rPr lang="en" dirty="0" err="1">
                <a:latin typeface="Times New Roman Tj" panose="02020603050405020304" pitchFamily="18" charset="-52"/>
              </a:rPr>
              <a:t>that</a:t>
            </a:r>
            <a:r>
              <a:rPr lang="en" dirty="0">
                <a:latin typeface="Times New Roman Tj" panose="02020603050405020304" pitchFamily="18" charset="-52"/>
              </a:rPr>
              <a:t> </a:t>
            </a:r>
            <a:r>
              <a:rPr lang="en" dirty="0" err="1">
                <a:latin typeface="Times New Roman Tj" panose="02020603050405020304" pitchFamily="18" charset="-52"/>
              </a:rPr>
              <a:t>known</a:t>
            </a:r>
            <a:r>
              <a:rPr lang="en" dirty="0">
                <a:latin typeface="Times New Roman Tj" panose="02020603050405020304" pitchFamily="18" charset="-52"/>
              </a:rPr>
              <a:t> </a:t>
            </a:r>
            <a:r>
              <a:rPr lang="en" dirty="0" err="1">
                <a:latin typeface="Times New Roman Tj" panose="02020603050405020304" pitchFamily="18" charset="-52"/>
              </a:rPr>
              <a:t>is </a:t>
            </a:r>
            <a:r>
              <a:rPr lang="en" dirty="0">
                <a:latin typeface="Times New Roman Tj" panose="02020603050405020304" pitchFamily="18" charset="-52"/>
              </a:rPr>
              <a:t>, ZS </a:t>
            </a:r>
            <a:r>
              <a:rPr lang="en" dirty="0" err="1">
                <a:latin typeface="Times New Roman Tj" panose="02020603050405020304" pitchFamily="18" charset="-52"/>
              </a:rPr>
              <a:t>ability</a:t>
            </a:r>
            <a:r>
              <a:rPr lang="en" dirty="0">
                <a:latin typeface="Times New Roman Tj" panose="02020603050405020304" pitchFamily="18" charset="-52"/>
              </a:rPr>
              <a:t> There </a:t>
            </a:r>
            <a:r>
              <a:rPr lang="en" dirty="0" err="1">
                <a:latin typeface="Times New Roman Tj" panose="02020603050405020304" pitchFamily="18" charset="-52"/>
              </a:rPr>
              <a:t>is no feeling </a:t>
            </a:r>
            <a:r>
              <a:rPr lang="en" dirty="0">
                <a:latin typeface="Times New Roman Tj" panose="02020603050405020304" pitchFamily="18" charset="-52"/>
              </a:rPr>
              <a:t>or </a:t>
            </a:r>
            <a:r>
              <a:rPr lang="en" dirty="0" err="1">
                <a:latin typeface="Times New Roman Tj" panose="02020603050405020304" pitchFamily="18" charset="-52"/>
              </a:rPr>
              <a:t>sympathy in </a:t>
            </a:r>
            <a:r>
              <a:rPr lang="en" dirty="0">
                <a:latin typeface="Times New Roman Tj" panose="02020603050405020304" pitchFamily="18" charset="-52"/>
              </a:rPr>
              <a:t>the </a:t>
            </a:r>
            <a:r>
              <a:rPr lang="en" dirty="0" err="1">
                <a:latin typeface="Times New Roman Tj" panose="02020603050405020304" pitchFamily="18" charset="-52"/>
              </a:rPr>
              <a:t>relationship </a:t>
            </a:r>
            <a:r>
              <a:rPr lang="en" dirty="0">
                <a:latin typeface="Times New Roman Tj" panose="02020603050405020304" pitchFamily="18" charset="-52"/>
              </a:rPr>
              <a:t>. </a:t>
            </a:r>
            <a:r>
              <a:rPr lang="en" dirty="0" err="1">
                <a:latin typeface="Times New Roman Tj" panose="02020603050405020304" pitchFamily="18" charset="-52"/>
              </a:rPr>
              <a:t>humans</a:t>
            </a:r>
            <a:r>
              <a:rPr lang="en" dirty="0">
                <a:latin typeface="Times New Roman Tj" panose="02020603050405020304" pitchFamily="18" charset="-52"/>
              </a:rPr>
              <a:t> </a:t>
            </a:r>
            <a:r>
              <a:rPr lang="en" dirty="0" err="1">
                <a:latin typeface="Times New Roman Tj" panose="02020603050405020304" pitchFamily="18" charset="-52"/>
              </a:rPr>
              <a:t>position</a:t>
            </a:r>
            <a:r>
              <a:rPr lang="en" dirty="0">
                <a:latin typeface="Times New Roman Tj" panose="02020603050405020304" pitchFamily="18" charset="-52"/>
              </a:rPr>
              <a:t> </a:t>
            </a:r>
            <a:r>
              <a:rPr lang="en" dirty="0" err="1">
                <a:latin typeface="Times New Roman Tj" panose="02020603050405020304" pitchFamily="18" charset="-52"/>
              </a:rPr>
              <a:t>special</a:t>
            </a:r>
            <a:r>
              <a:rPr lang="en" dirty="0">
                <a:latin typeface="Times New Roman Tj" panose="02020603050405020304" pitchFamily="18" charset="-52"/>
              </a:rPr>
              <a:t> </a:t>
            </a:r>
            <a:r>
              <a:rPr lang="en" dirty="0" err="1">
                <a:latin typeface="Times New Roman Tj" panose="02020603050405020304" pitchFamily="18" charset="-52"/>
              </a:rPr>
              <a:t>has </a:t>
            </a:r>
            <a:r>
              <a:rPr lang="en" dirty="0">
                <a:latin typeface="Times New Roman Tj" panose="02020603050405020304" pitchFamily="18" charset="-52"/>
              </a:rPr>
              <a:t>;</a:t>
            </a:r>
          </a:p>
          <a:p>
            <a:r>
              <a:rPr lang="en" dirty="0">
                <a:latin typeface="Times New Roman Tj" panose="02020603050405020304" pitchFamily="18" charset="-52"/>
              </a:rPr>
              <a:t>The ZS </a:t>
            </a:r>
            <a:r>
              <a:rPr lang="en" dirty="0" err="1">
                <a:latin typeface="Times New Roman Tj" panose="02020603050405020304" pitchFamily="18" charset="-52"/>
              </a:rPr>
              <a:t>is like this.</a:t>
            </a:r>
            <a:r>
              <a:rPr lang="en" dirty="0">
                <a:latin typeface="Times New Roman Tj" panose="02020603050405020304" pitchFamily="18" charset="-52"/>
              </a:rPr>
              <a:t> </a:t>
            </a:r>
            <a:r>
              <a:rPr lang="en" dirty="0" err="1">
                <a:latin typeface="Times New Roman Tj" panose="02020603050405020304" pitchFamily="18" charset="-52"/>
              </a:rPr>
              <a:t>powers </a:t>
            </a:r>
            <a:r>
              <a:rPr lang="en" dirty="0">
                <a:latin typeface="Times New Roman Tj" panose="02020603050405020304" pitchFamily="18" charset="-52"/>
              </a:rPr>
              <a:t>such </a:t>
            </a:r>
            <a:r>
              <a:rPr lang="en" dirty="0" err="1">
                <a:latin typeface="Times New Roman Tj" panose="02020603050405020304" pitchFamily="18" charset="-52"/>
              </a:rPr>
              <a:t>as</a:t>
            </a:r>
            <a:r>
              <a:rPr lang="en" dirty="0">
                <a:latin typeface="Times New Roman Tj" panose="02020603050405020304" pitchFamily="18" charset="-52"/>
              </a:rPr>
              <a:t> to </a:t>
            </a:r>
            <a:r>
              <a:rPr lang="en" dirty="0" err="1">
                <a:latin typeface="Times New Roman Tj" panose="02020603050405020304" pitchFamily="18" charset="-52"/>
              </a:rPr>
              <a:t>think creatively </a:t>
            </a:r>
            <a:r>
              <a:rPr lang="en" dirty="0">
                <a:latin typeface="Times New Roman Tj" panose="02020603050405020304" pitchFamily="18" charset="-52"/>
              </a:rPr>
              <a:t>, </a:t>
            </a:r>
            <a:r>
              <a:rPr lang="en" dirty="0" err="1">
                <a:latin typeface="Times New Roman Tj" panose="02020603050405020304" pitchFamily="18" charset="-52"/>
              </a:rPr>
              <a:t>outside of</a:t>
            </a:r>
            <a:r>
              <a:rPr lang="en" dirty="0">
                <a:latin typeface="Times New Roman Tj" panose="02020603050405020304" pitchFamily="18" charset="-52"/>
              </a:rPr>
              <a:t> </a:t>
            </a:r>
            <a:r>
              <a:rPr lang="en" dirty="0" err="1">
                <a:latin typeface="Times New Roman Tj" panose="02020603050405020304" pitchFamily="18" charset="-52"/>
              </a:rPr>
              <a:t>standard </a:t>
            </a:r>
            <a:r>
              <a:rPr lang="en" dirty="0">
                <a:latin typeface="Times New Roman Tj" panose="02020603050405020304" pitchFamily="18" charset="-52"/>
              </a:rPr>
              <a:t>( </a:t>
            </a:r>
            <a:r>
              <a:rPr lang="en" dirty="0" err="1">
                <a:latin typeface="Times New Roman Tj" panose="02020603050405020304" pitchFamily="18" charset="-52"/>
              </a:rPr>
              <a:t>creative </a:t>
            </a:r>
            <a:r>
              <a:rPr lang="en" dirty="0">
                <a:latin typeface="Times New Roman Tj" panose="02020603050405020304" pitchFamily="18" charset="-52"/>
              </a:rPr>
              <a:t>) </a:t>
            </a:r>
            <a:r>
              <a:rPr lang="en" dirty="0" err="1">
                <a:latin typeface="Times New Roman Tj" panose="02020603050405020304" pitchFamily="18" charset="-52"/>
              </a:rPr>
              <a:t>, teamwork</a:t>
            </a:r>
            <a:r>
              <a:rPr lang="en" dirty="0">
                <a:latin typeface="Times New Roman Tj" panose="02020603050405020304" pitchFamily="18" charset="-52"/>
              </a:rPr>
              <a:t>​ </a:t>
            </a:r>
            <a:r>
              <a:rPr lang="en" dirty="0" err="1">
                <a:latin typeface="Times New Roman Tj" panose="02020603050405020304" pitchFamily="18" charset="-52"/>
              </a:rPr>
              <a:t>and</a:t>
            </a:r>
            <a:r>
              <a:rPr lang="en" dirty="0">
                <a:latin typeface="Times New Roman Tj" panose="02020603050405020304" pitchFamily="18" charset="-52"/>
              </a:rPr>
              <a:t> </a:t>
            </a:r>
            <a:r>
              <a:rPr lang="en" dirty="0" err="1">
                <a:latin typeface="Times New Roman Tj" panose="02020603050405020304" pitchFamily="18" charset="-52"/>
              </a:rPr>
              <a:t>qualities</a:t>
            </a:r>
            <a:r>
              <a:rPr lang="en" dirty="0">
                <a:latin typeface="Times New Roman Tj" panose="02020603050405020304" pitchFamily="18" charset="-52"/>
              </a:rPr>
              <a:t> </a:t>
            </a:r>
            <a:r>
              <a:rPr lang="en" dirty="0" err="1">
                <a:latin typeface="Times New Roman Tj" panose="02020603050405020304" pitchFamily="18" charset="-52"/>
              </a:rPr>
              <a:t>leadership</a:t>
            </a:r>
            <a:r>
              <a:rPr lang="en" dirty="0">
                <a:latin typeface="Times New Roman Tj" panose="02020603050405020304" pitchFamily="18" charset="-52"/>
              </a:rPr>
              <a:t> </a:t>
            </a:r>
            <a:r>
              <a:rPr lang="en" dirty="0" err="1">
                <a:latin typeface="Times New Roman Tj" panose="02020603050405020304" pitchFamily="18" charset="-52"/>
              </a:rPr>
              <a:t>does not have </a:t>
            </a:r>
            <a:r>
              <a:rPr lang="en" dirty="0">
                <a:latin typeface="Times New Roman Tj" panose="02020603050405020304" pitchFamily="18" charset="-52"/>
              </a:rPr>
              <a:t>;</a:t>
            </a:r>
          </a:p>
          <a:p>
            <a:r>
              <a:rPr lang="en" dirty="0">
                <a:latin typeface="Times New Roman Tj" panose="02020603050405020304" pitchFamily="18" charset="-52"/>
              </a:rPr>
              <a:t>Complete and unconscious dependence on social media (as with all other technologies) does not end well.</a:t>
            </a:r>
            <a:endParaRPr lang="ru-RU" dirty="0">
              <a:latin typeface="Times New Roman Tj" panose="02020603050405020304" pitchFamily="18" charset="-52"/>
            </a:endParaRPr>
          </a:p>
          <a:p>
            <a:endParaRPr lang="ru-RU" dirty="0">
              <a:latin typeface="Times New Roman Tj" panose="02020603050405020304" pitchFamily="18" charset="-52"/>
            </a:endParaRPr>
          </a:p>
          <a:p>
            <a:endParaRPr lang="ru-RU" dirty="0"/>
          </a:p>
        </p:txBody>
      </p:sp>
    </p:spTree>
    <p:extLst>
      <p:ext uri="{BB962C8B-B14F-4D97-AF65-F5344CB8AC3E}">
        <p14:creationId xmlns:p14="http://schemas.microsoft.com/office/powerpoint/2010/main" val="3426505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 dirty="0"/>
              <a:t>What should I do?</a:t>
            </a:r>
            <a:endParaRPr lang="ru-RU" dirty="0"/>
          </a:p>
        </p:txBody>
      </p:sp>
      <p:sp>
        <p:nvSpPr>
          <p:cNvPr id="3" name="Объект 2"/>
          <p:cNvSpPr>
            <a:spLocks noGrp="1"/>
          </p:cNvSpPr>
          <p:nvPr>
            <p:ph idx="1"/>
          </p:nvPr>
        </p:nvSpPr>
        <p:spPr>
          <a:xfrm>
            <a:off x="838200" y="1475874"/>
            <a:ext cx="10515600" cy="4701089"/>
          </a:xfrm>
        </p:spPr>
        <p:txBody>
          <a:bodyPr>
            <a:normAutofit lnSpcReduction="10000"/>
          </a:bodyPr>
          <a:lstStyle/>
          <a:p>
            <a:r>
              <a:rPr lang="en" dirty="0"/>
              <a:t>The education sector is one of the few sectors that openly and practically refrains from using AI (for example, AI is widely used in the fields of medicine, business, manufacturing of machinery and devices, etc.), therefore, it paid attention to the ethical dimension and legislative framework and made it appropriate;</a:t>
            </a:r>
          </a:p>
          <a:p>
            <a:r>
              <a:rPr lang="en" dirty="0"/>
              <a:t>The preparation of teachers and institutions in the field of LS should be carried out through targeted and systematic programs;</a:t>
            </a:r>
          </a:p>
          <a:p>
            <a:r>
              <a:rPr lang="en" dirty="0"/>
              <a:t>Cybersecurity should not be seen as a goal, but as another technological tool, and we should use its potential and be aware of and prevent its dangers.</a:t>
            </a:r>
          </a:p>
          <a:p>
            <a:r>
              <a:rPr lang="en" dirty="0"/>
              <a:t> </a:t>
            </a:r>
            <a:endParaRPr lang="ru-RU" dirty="0"/>
          </a:p>
        </p:txBody>
      </p:sp>
    </p:spTree>
    <p:extLst>
      <p:ext uri="{BB962C8B-B14F-4D97-AF65-F5344CB8AC3E}">
        <p14:creationId xmlns:p14="http://schemas.microsoft.com/office/powerpoint/2010/main" val="3820370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74031" y="1283368"/>
            <a:ext cx="10515600" cy="4861511"/>
          </a:xfrm>
        </p:spPr>
        <p:txBody>
          <a:bodyPr>
            <a:normAutofit/>
          </a:bodyPr>
          <a:lstStyle/>
          <a:p>
            <a:pPr algn="ctr"/>
            <a:endParaRPr lang="tg-Cyrl-TJ" sz="9600" dirty="0"/>
          </a:p>
          <a:p>
            <a:pPr algn="ctr"/>
            <a:r>
              <a:rPr lang="en" sz="9600" dirty="0"/>
              <a:t>THANK YOU!!!</a:t>
            </a:r>
            <a:endParaRPr lang="ru-RU" sz="9600" dirty="0"/>
          </a:p>
        </p:txBody>
      </p:sp>
    </p:spTree>
    <p:extLst>
      <p:ext uri="{BB962C8B-B14F-4D97-AF65-F5344CB8AC3E}">
        <p14:creationId xmlns:p14="http://schemas.microsoft.com/office/powerpoint/2010/main" val="273765941"/>
      </p:ext>
    </p:extLst>
  </p:cSld>
  <p:clrMapOvr>
    <a:masterClrMapping/>
  </p:clrMapOvr>
</p:sld>
</file>

<file path=ppt/theme/theme1.xml><?xml version="1.0" encoding="utf-8"?>
<a:theme xmlns:a="http://schemas.openxmlformats.org/drawingml/2006/main" name="La ment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TM02474572[[fn=Медицинский шаблон оформления]]</Template>
  <TotalTime>200</TotalTime>
  <Words>1663</Words>
  <Application>Microsoft Macintosh PowerPoint</Application>
  <PresentationFormat>Widescreen</PresentationFormat>
  <Paragraphs>76</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Times New Roman</vt:lpstr>
      <vt:lpstr>Times New Roman Tj</vt:lpstr>
      <vt:lpstr>La mente</vt:lpstr>
      <vt:lpstr>Study mind artificial intelligence (AI) in education great</vt:lpstr>
      <vt:lpstr>Legal framework for the development of social responsibility in education</vt:lpstr>
      <vt:lpstr>UN , on education .</vt:lpstr>
      <vt:lpstr>The concept of transition to digital education in the Republic of Tajikistan for the period until 2042</vt:lpstr>
      <vt:lpstr>Why is it important to use a PPE?</vt:lpstr>
      <vt:lpstr>A survey of 1,200 students aged 18 to 24 across show US states that three of them were ZS​ use they take and for this purpose :</vt:lpstr>
      <vt:lpstr>PowerPoint Presentation</vt:lpstr>
      <vt:lpstr>The use of SES in higher professional education</vt:lpstr>
      <vt:lpstr>The use of SES in higher professional education</vt:lpstr>
      <vt:lpstr>The use of SES in higher professional education</vt:lpstr>
      <vt:lpstr>The use of SES in higher professional education</vt:lpstr>
      <vt:lpstr>The use of SES in higher professional education</vt:lpstr>
      <vt:lpstr>The use of SES in higher professional education</vt:lpstr>
      <vt:lpstr>From personal experience...</vt:lpstr>
      <vt:lpstr>Positive aspects of using ICT in education</vt:lpstr>
      <vt:lpstr>Negative aspects of using social media in education</vt:lpstr>
      <vt:lpstr>What should I do?</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Омӯзиши ЗС дар таҳсилоти олӣ</dc:title>
  <dc:creator>Fs</dc:creator>
  <cp:lastModifiedBy>Stefan Siewert</cp:lastModifiedBy>
  <cp:revision>21</cp:revision>
  <dcterms:created xsi:type="dcterms:W3CDTF">2025-05-14T19:31:33Z</dcterms:created>
  <dcterms:modified xsi:type="dcterms:W3CDTF">2025-05-15T22:20:43Z</dcterms:modified>
</cp:coreProperties>
</file>