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1" r:id="rId6"/>
    <p:sldId id="273" r:id="rId7"/>
    <p:sldId id="274" r:id="rId8"/>
    <p:sldId id="260" r:id="rId9"/>
    <p:sldId id="261" r:id="rId10"/>
    <p:sldId id="262" r:id="rId11"/>
    <p:sldId id="263" r:id="rId12"/>
    <p:sldId id="264" r:id="rId13"/>
    <p:sldId id="265" r:id="rId14"/>
    <p:sldId id="272" r:id="rId15"/>
    <p:sldId id="266" r:id="rId16"/>
    <p:sldId id="267" r:id="rId17"/>
    <p:sldId id="268" r:id="rId18"/>
    <p:sldId id="269" r:id="rId1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0" d="100"/>
          <a:sy n="60" d="100"/>
        </p:scale>
        <p:origin x="96" y="1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6 Imagen" descr="Dibujo.bmp"/>
          <p:cNvPicPr>
            <a:picLocks noChangeAspect="1"/>
          </p:cNvPicPr>
          <p:nvPr/>
        </p:nvPicPr>
        <p:blipFill>
          <a:blip r:embed="rId2" cstate="print"/>
          <a:stretch>
            <a:fillRect/>
          </a:stretch>
        </p:blipFill>
        <p:spPr>
          <a:xfrm>
            <a:off x="0" y="0"/>
            <a:ext cx="12192000" cy="6858000"/>
          </a:xfrm>
          <a:prstGeom prst="rect">
            <a:avLst/>
          </a:prstGeom>
        </p:spPr>
      </p:pic>
      <p:sp>
        <p:nvSpPr>
          <p:cNvPr id="2" name="1 Título"/>
          <p:cNvSpPr>
            <a:spLocks noGrp="1"/>
          </p:cNvSpPr>
          <p:nvPr>
            <p:ph type="ctrTitle"/>
          </p:nvPr>
        </p:nvSpPr>
        <p:spPr>
          <a:xfrm>
            <a:off x="914400" y="2130426"/>
            <a:ext cx="10363200" cy="1470025"/>
          </a:xfrm>
        </p:spPr>
        <p:txBody>
          <a:bodyPr/>
          <a:lstStyle>
            <a:lvl1pPr>
              <a:defRPr b="1" cap="none" spc="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defRPr>
            </a:lvl1pPr>
          </a:lstStyle>
          <a:p>
            <a:r>
              <a:rPr lang="ru-RU" smtClean="0"/>
              <a:t>Образец заголовка</a:t>
            </a:r>
            <a:endParaRPr lang="es-ES" dirty="0"/>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s-ES" dirty="0"/>
          </a:p>
        </p:txBody>
      </p:sp>
      <p:sp>
        <p:nvSpPr>
          <p:cNvPr id="4" name="3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2476652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1" cap="none" spc="0">
                <a:ln w="18415" cmpd="sng">
                  <a:solidFill>
                    <a:srgbClr val="0066FF"/>
                  </a:solidFill>
                  <a:prstDash val="solid"/>
                </a:ln>
                <a:solidFill>
                  <a:srgbClr val="FFFFFF"/>
                </a:solidFill>
                <a:effectLst>
                  <a:outerShdw blurRad="63500" dir="3600000" algn="tl" rotWithShape="0">
                    <a:srgbClr val="000000">
                      <a:alpha val="70000"/>
                    </a:srgbClr>
                  </a:outerShdw>
                </a:effectLst>
              </a:defRPr>
            </a:lvl1pPr>
          </a:lstStyle>
          <a:p>
            <a:r>
              <a:rPr lang="ru-RU" smtClean="0"/>
              <a:t>Образец заголовка</a:t>
            </a:r>
            <a:endParaRPr lang="es-ES" dirty="0"/>
          </a:p>
        </p:txBody>
      </p:sp>
      <p:sp>
        <p:nvSpPr>
          <p:cNvPr id="3" name="2 Marcador de contenido"/>
          <p:cNvSpPr>
            <a:spLocks noGrp="1"/>
          </p:cNvSpPr>
          <p:nvPr>
            <p:ph idx="1"/>
          </p:nvPr>
        </p:nvSpPr>
        <p:spPr/>
        <p:txBody>
          <a:bodyPr/>
          <a:lstStyle>
            <a:lvl1pPr>
              <a:defRPr sz="2800">
                <a:ln>
                  <a:noFill/>
                </a:ln>
                <a:solidFill>
                  <a:srgbClr val="0000CC"/>
                </a:solidFill>
              </a:defRPr>
            </a:lvl1pPr>
            <a:lvl2pPr>
              <a:defRPr>
                <a:ln>
                  <a:noFill/>
                </a:ln>
                <a:solidFill>
                  <a:srgbClr val="0000CC"/>
                </a:solidFill>
              </a:defRPr>
            </a:lvl2pPr>
            <a:lvl3pPr>
              <a:defRPr>
                <a:ln>
                  <a:noFill/>
                </a:ln>
                <a:solidFill>
                  <a:srgbClr val="0000CC"/>
                </a:solidFill>
              </a:defRPr>
            </a:lvl3pPr>
            <a:lvl4pPr>
              <a:defRPr>
                <a:ln>
                  <a:noFill/>
                </a:ln>
                <a:solidFill>
                  <a:srgbClr val="0000CC"/>
                </a:solidFill>
              </a:defRPr>
            </a:lvl4pPr>
            <a:lvl5pPr>
              <a:defRPr>
                <a:ln>
                  <a:noFill/>
                </a:ln>
                <a:solidFill>
                  <a:srgbClr val="0000CC"/>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dirty="0"/>
          </a:p>
        </p:txBody>
      </p:sp>
      <p:sp>
        <p:nvSpPr>
          <p:cNvPr id="4" name="3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929353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3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3381637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es-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5" name="4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90058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ru-RU" smtClean="0"/>
              <a:t>Образец заголовка</a:t>
            </a:r>
            <a:endParaRPr lang="es-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7" name="6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8" name="7 Marcador de pie de página"/>
          <p:cNvSpPr>
            <a:spLocks noGrp="1"/>
          </p:cNvSpPr>
          <p:nvPr>
            <p:ph type="ftr" sz="quarter" idx="11"/>
          </p:nvPr>
        </p:nvSpPr>
        <p:spPr/>
        <p:txBody>
          <a:bodyPr/>
          <a:lstStyle/>
          <a:p>
            <a:endParaRPr lang="ru-RU"/>
          </a:p>
        </p:txBody>
      </p:sp>
      <p:sp>
        <p:nvSpPr>
          <p:cNvPr id="9" name="8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606483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es-ES"/>
          </a:p>
        </p:txBody>
      </p:sp>
      <p:sp>
        <p:nvSpPr>
          <p:cNvPr id="3" name="2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4" name="3 Marcador de pie de página"/>
          <p:cNvSpPr>
            <a:spLocks noGrp="1"/>
          </p:cNvSpPr>
          <p:nvPr>
            <p:ph type="ftr" sz="quarter" idx="11"/>
          </p:nvPr>
        </p:nvSpPr>
        <p:spPr/>
        <p:txBody>
          <a:bodyPr/>
          <a:lstStyle/>
          <a:p>
            <a:endParaRPr lang="ru-RU"/>
          </a:p>
        </p:txBody>
      </p:sp>
      <p:sp>
        <p:nvSpPr>
          <p:cNvPr id="5" name="4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3099652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3" name="2 Marcador de pie de página"/>
          <p:cNvSpPr>
            <a:spLocks noGrp="1"/>
          </p:cNvSpPr>
          <p:nvPr>
            <p:ph type="ftr" sz="quarter" idx="11"/>
          </p:nvPr>
        </p:nvSpPr>
        <p:spPr/>
        <p:txBody>
          <a:bodyPr/>
          <a:lstStyle/>
          <a:p>
            <a:endParaRPr lang="ru-RU"/>
          </a:p>
        </p:txBody>
      </p:sp>
      <p:sp>
        <p:nvSpPr>
          <p:cNvPr id="4" name="3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116088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es-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4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87298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s-ES"/>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4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6" name="5 Marcador de pie de página"/>
          <p:cNvSpPr>
            <a:spLocks noGrp="1"/>
          </p:cNvSpPr>
          <p:nvPr>
            <p:ph type="ftr" sz="quarter" idx="11"/>
          </p:nvPr>
        </p:nvSpPr>
        <p:spPr/>
        <p:txBody>
          <a:bodyPr/>
          <a:lstStyle/>
          <a:p>
            <a:endParaRPr lang="ru-RU"/>
          </a:p>
        </p:txBody>
      </p:sp>
      <p:sp>
        <p:nvSpPr>
          <p:cNvPr id="7" name="6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629515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ru-RU" smtClean="0"/>
              <a:t>Образец заголовка</a:t>
            </a:r>
            <a:endParaRPr lang="es-ES"/>
          </a:p>
        </p:txBody>
      </p:sp>
      <p:sp>
        <p:nvSpPr>
          <p:cNvPr id="3" name="2 Marcador de texto vertical"/>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4" name="3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1503606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ru-RU" smtClean="0"/>
              <a:t>Образец заголовка</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s-ES"/>
          </a:p>
        </p:txBody>
      </p:sp>
      <p:sp>
        <p:nvSpPr>
          <p:cNvPr id="4" name="3 Marcador de fecha"/>
          <p:cNvSpPr>
            <a:spLocks noGrp="1"/>
          </p:cNvSpPr>
          <p:nvPr>
            <p:ph type="dt" sz="half" idx="10"/>
          </p:nvPr>
        </p:nvSpPr>
        <p:spPr/>
        <p:txBody>
          <a:bodyPr/>
          <a:lstStyle/>
          <a:p>
            <a:fld id="{339A306B-B671-4A5A-998A-3416B223CAEA}" type="datetimeFigureOut">
              <a:rPr lang="ru-RU" smtClean="0"/>
              <a:t>15.05.2025</a:t>
            </a:fld>
            <a:endParaRPr lang="ru-RU"/>
          </a:p>
        </p:txBody>
      </p:sp>
      <p:sp>
        <p:nvSpPr>
          <p:cNvPr id="5" name="4 Marcador de pie de página"/>
          <p:cNvSpPr>
            <a:spLocks noGrp="1"/>
          </p:cNvSpPr>
          <p:nvPr>
            <p:ph type="ftr" sz="quarter" idx="11"/>
          </p:nvPr>
        </p:nvSpPr>
        <p:spPr/>
        <p:txBody>
          <a:bodyPr/>
          <a:lstStyle/>
          <a:p>
            <a:endParaRPr lang="ru-RU"/>
          </a:p>
        </p:txBody>
      </p:sp>
      <p:sp>
        <p:nvSpPr>
          <p:cNvPr id="6" name="5 Marcador de número de diapositiva"/>
          <p:cNvSpPr>
            <a:spLocks noGrp="1"/>
          </p:cNvSpPr>
          <p:nvPr>
            <p:ph type="sldNum" sz="quarter" idx="12"/>
          </p:nvPr>
        </p:nvSpPr>
        <p:spPr/>
        <p:txBody>
          <a:bodyPr/>
          <a:lstStyle/>
          <a:p>
            <a:fld id="{8192B1C0-2F9B-480D-8851-BB2E53C95033}" type="slidenum">
              <a:rPr lang="ru-RU" smtClean="0"/>
              <a:t>‹#›</a:t>
            </a:fld>
            <a:endParaRPr lang="ru-RU"/>
          </a:p>
        </p:txBody>
      </p:sp>
    </p:spTree>
    <p:extLst>
      <p:ext uri="{BB962C8B-B14F-4D97-AF65-F5344CB8AC3E}">
        <p14:creationId xmlns:p14="http://schemas.microsoft.com/office/powerpoint/2010/main" val="504118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9A306B-B671-4A5A-998A-3416B223CAEA}" type="datetimeFigureOut">
              <a:rPr lang="ru-RU" smtClean="0"/>
              <a:t>15.05.2025</a:t>
            </a:fld>
            <a:endParaRPr lang="ru-RU"/>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92B1C0-2F9B-480D-8851-BB2E53C95033}" type="slidenum">
              <a:rPr lang="ru-RU" smtClean="0"/>
              <a:t>‹#›</a:t>
            </a:fld>
            <a:endParaRPr lang="ru-RU"/>
          </a:p>
        </p:txBody>
      </p:sp>
      <p:pic>
        <p:nvPicPr>
          <p:cNvPr id="7" name="6 Imagen" descr="Dibujo.bmp"/>
          <p:cNvPicPr>
            <a:picLocks noChangeAspect="1"/>
          </p:cNvPicPr>
          <p:nvPr/>
        </p:nvPicPr>
        <p:blipFill>
          <a:blip r:embed="rId13" cstate="print"/>
          <a:stretch>
            <a:fillRect/>
          </a:stretch>
        </p:blipFill>
        <p:spPr>
          <a:xfrm>
            <a:off x="0" y="0"/>
            <a:ext cx="12192000" cy="6858000"/>
          </a:xfrm>
          <a:prstGeom prst="rect">
            <a:avLst/>
          </a:prstGeom>
        </p:spPr>
      </p:pic>
      <p:sp>
        <p:nvSpPr>
          <p:cNvPr id="9" name="Rectangle 10"/>
          <p:cNvSpPr>
            <a:spLocks noChangeArrowheads="1"/>
          </p:cNvSpPr>
          <p:nvPr/>
        </p:nvSpPr>
        <p:spPr bwMode="auto">
          <a:xfrm>
            <a:off x="0" y="0"/>
            <a:ext cx="12192000" cy="7010400"/>
          </a:xfrm>
          <a:prstGeom prst="rect">
            <a:avLst/>
          </a:prstGeom>
          <a:gradFill flip="none" rotWithShape="1">
            <a:gsLst>
              <a:gs pos="100000">
                <a:srgbClr val="03D4A8">
                  <a:alpha val="18000"/>
                </a:srgbClr>
              </a:gs>
              <a:gs pos="25000">
                <a:srgbClr val="21D6E0">
                  <a:alpha val="23000"/>
                </a:srgbClr>
              </a:gs>
              <a:gs pos="75000">
                <a:srgbClr val="0087E6">
                  <a:alpha val="25000"/>
                </a:srgbClr>
              </a:gs>
              <a:gs pos="100000">
                <a:srgbClr val="005CBF">
                  <a:alpha val="25999"/>
                </a:srgbClr>
              </a:gs>
            </a:gsLst>
            <a:lin ang="2700000" scaled="1"/>
            <a:tileRect/>
          </a:gradFill>
          <a:ln w="9525">
            <a:noFill/>
            <a:miter lim="800000"/>
            <a:headEnd/>
            <a:tailEnd/>
          </a:ln>
          <a:effectLst/>
        </p:spPr>
        <p:txBody>
          <a:bodyPr wrap="none" anchor="ctr"/>
          <a:lstStyle/>
          <a:p>
            <a:pPr>
              <a:defRPr/>
            </a:pPr>
            <a:endParaRPr lang="es-ES" sz="1800"/>
          </a:p>
        </p:txBody>
      </p:sp>
    </p:spTree>
    <p:extLst>
      <p:ext uri="{BB962C8B-B14F-4D97-AF65-F5344CB8AC3E}">
        <p14:creationId xmlns:p14="http://schemas.microsoft.com/office/powerpoint/2010/main" val="2377612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chat.deepseek.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err="1">
                <a:latin typeface="Times New Roman Tj" panose="02020603050405020304" pitchFamily="18" charset="-52"/>
              </a:rPr>
              <a:t>Омӯзиши</a:t>
            </a:r>
            <a:r>
              <a:rPr lang="ru-RU" b="1" dirty="0">
                <a:latin typeface="Times New Roman Tj" panose="02020603050405020304" pitchFamily="18" charset="-52"/>
              </a:rPr>
              <a:t> </a:t>
            </a:r>
            <a:r>
              <a:rPr lang="ru-RU" b="1" dirty="0" err="1" smtClean="0">
                <a:latin typeface="Times New Roman Tj" panose="02020603050405020304" pitchFamily="18" charset="-52"/>
              </a:rPr>
              <a:t>зеҳни</a:t>
            </a:r>
            <a:r>
              <a:rPr lang="ru-RU" b="1" dirty="0" smtClean="0">
                <a:latin typeface="Times New Roman Tj" panose="02020603050405020304" pitchFamily="18" charset="-52"/>
              </a:rPr>
              <a:t> </a:t>
            </a:r>
            <a:r>
              <a:rPr lang="ru-RU" b="1" dirty="0" err="1" smtClean="0">
                <a:latin typeface="Times New Roman Tj" panose="02020603050405020304" pitchFamily="18" charset="-52"/>
              </a:rPr>
              <a:t>сунъӣ</a:t>
            </a:r>
            <a:r>
              <a:rPr lang="ru-RU" b="1" dirty="0" smtClean="0">
                <a:latin typeface="Times New Roman Tj" panose="02020603050405020304" pitchFamily="18" charset="-52"/>
              </a:rPr>
              <a:t> (ЗС) </a:t>
            </a:r>
            <a:r>
              <a:rPr lang="ru-RU" b="1" dirty="0">
                <a:latin typeface="Times New Roman Tj" panose="02020603050405020304" pitchFamily="18" charset="-52"/>
              </a:rPr>
              <a:t>дар </a:t>
            </a:r>
            <a:r>
              <a:rPr lang="ru-RU" b="1" dirty="0" err="1">
                <a:latin typeface="Times New Roman Tj" panose="02020603050405020304" pitchFamily="18" charset="-52"/>
              </a:rPr>
              <a:t>таҳсилоти</a:t>
            </a:r>
            <a:r>
              <a:rPr lang="ru-RU" b="1" dirty="0">
                <a:latin typeface="Times New Roman Tj" panose="02020603050405020304" pitchFamily="18" charset="-52"/>
              </a:rPr>
              <a:t> </a:t>
            </a:r>
            <a:r>
              <a:rPr lang="ru-RU" b="1" dirty="0" err="1">
                <a:latin typeface="Times New Roman Tj" panose="02020603050405020304" pitchFamily="18" charset="-52"/>
              </a:rPr>
              <a:t>олӣ</a:t>
            </a:r>
            <a:endParaRPr lang="ru-RU" b="1" dirty="0">
              <a:latin typeface="Times New Roman Tj" panose="02020603050405020304" pitchFamily="18" charset="-52"/>
            </a:endParaRPr>
          </a:p>
        </p:txBody>
      </p:sp>
      <p:sp>
        <p:nvSpPr>
          <p:cNvPr id="3" name="Подзаголовок 2"/>
          <p:cNvSpPr>
            <a:spLocks noGrp="1"/>
          </p:cNvSpPr>
          <p:nvPr>
            <p:ph type="subTitle" idx="1"/>
          </p:nvPr>
        </p:nvSpPr>
        <p:spPr/>
        <p:txBody>
          <a:bodyPr>
            <a:normAutofit fontScale="92500" lnSpcReduction="20000"/>
          </a:bodyPr>
          <a:lstStyle/>
          <a:p>
            <a:endParaRPr lang="tg-Cyrl-TJ" dirty="0" smtClean="0"/>
          </a:p>
          <a:p>
            <a:endParaRPr lang="tg-Cyrl-TJ" dirty="0"/>
          </a:p>
          <a:p>
            <a:r>
              <a:rPr lang="tg-Cyrl-TJ" dirty="0" smtClean="0"/>
              <a:t>Ф.Усмонзода, н.и.и., ДТТ ба номи академик М.С.Осимӣ</a:t>
            </a:r>
            <a:endParaRPr lang="ru-RU" dirty="0"/>
          </a:p>
        </p:txBody>
      </p:sp>
    </p:spTree>
    <p:extLst>
      <p:ext uri="{BB962C8B-B14F-4D97-AF65-F5344CB8AC3E}">
        <p14:creationId xmlns:p14="http://schemas.microsoft.com/office/powerpoint/2010/main" val="2611303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34286"/>
          </a:xfrm>
        </p:spPr>
        <p:txBody>
          <a:bodyPr>
            <a:normAutofit fontScale="90000"/>
          </a:bodyPr>
          <a:lstStyle/>
          <a:p>
            <a:pPr algn="ctr"/>
            <a:r>
              <a:rPr lang="tg-Cyrl-TJ" b="1" dirty="0" smtClean="0"/>
              <a:t>Заминаҳои ҳуқуқии рушди ЗС дар соҳаи маориф</a:t>
            </a:r>
            <a:endParaRPr lang="ru-RU" b="1" dirty="0"/>
          </a:p>
        </p:txBody>
      </p:sp>
      <p:sp>
        <p:nvSpPr>
          <p:cNvPr id="3" name="Объект 2"/>
          <p:cNvSpPr>
            <a:spLocks noGrp="1"/>
          </p:cNvSpPr>
          <p:nvPr>
            <p:ph idx="1"/>
          </p:nvPr>
        </p:nvSpPr>
        <p:spPr>
          <a:xfrm>
            <a:off x="288758" y="1299412"/>
            <a:ext cx="11598442" cy="5390145"/>
          </a:xfrm>
        </p:spPr>
        <p:txBody>
          <a:bodyPr>
            <a:normAutofit fontScale="85000" lnSpcReduction="20000"/>
          </a:bodyPr>
          <a:lstStyle/>
          <a:p>
            <a:pPr algn="just">
              <a:lnSpc>
                <a:spcPct val="120000"/>
              </a:lnSpc>
              <a:spcBef>
                <a:spcPts val="0"/>
              </a:spcBef>
            </a:pPr>
            <a:r>
              <a:rPr lang="tg-Cyrl-TJ" dirty="0" smtClean="0"/>
              <a:t>Паёми </a:t>
            </a:r>
            <a:r>
              <a:rPr lang="tg-Cyrl-TJ" dirty="0"/>
              <a:t>навбатии Пешвои миллат, Президенти Ҷумҳурии Тоҷикистон муҳтарам Эмомалӣ Раҳмон ба мақоми олии қонунгузории </a:t>
            </a:r>
            <a:r>
              <a:rPr lang="tg-Cyrl-TJ" dirty="0" smtClean="0"/>
              <a:t>кишвар: “</a:t>
            </a:r>
            <a:r>
              <a:rPr lang="tg-Cyrl-TJ" b="1" dirty="0" smtClean="0"/>
              <a:t>Ч</a:t>
            </a:r>
            <a:r>
              <a:rPr lang="ru-RU" b="1" dirty="0" err="1" smtClean="0"/>
              <a:t>орум</a:t>
            </a:r>
            <a:r>
              <a:rPr lang="ru-RU" b="1" dirty="0"/>
              <a:t>, </a:t>
            </a:r>
            <a:r>
              <a:rPr lang="ru-RU" b="1" dirty="0" err="1"/>
              <a:t>рушди</a:t>
            </a:r>
            <a:r>
              <a:rPr lang="ru-RU" b="1" dirty="0"/>
              <a:t> </a:t>
            </a:r>
            <a:r>
              <a:rPr lang="ru-RU" b="1" dirty="0" err="1"/>
              <a:t>сармояи</a:t>
            </a:r>
            <a:r>
              <a:rPr lang="ru-RU" b="1" dirty="0"/>
              <a:t> </a:t>
            </a:r>
            <a:r>
              <a:rPr lang="ru-RU" b="1" dirty="0" err="1"/>
              <a:t>инсонӣ</a:t>
            </a:r>
            <a:r>
              <a:rPr lang="ru-RU" b="1" dirty="0"/>
              <a:t> </a:t>
            </a:r>
            <a:r>
              <a:rPr lang="ru-RU" b="1" dirty="0" err="1"/>
              <a:t>бо</a:t>
            </a:r>
            <a:r>
              <a:rPr lang="ru-RU" b="1" dirty="0"/>
              <a:t> </a:t>
            </a:r>
            <a:r>
              <a:rPr lang="ru-RU" b="1" dirty="0" err="1"/>
              <a:t>роҳи</a:t>
            </a:r>
            <a:r>
              <a:rPr lang="ru-RU" b="1" dirty="0"/>
              <a:t> </a:t>
            </a:r>
            <a:r>
              <a:rPr lang="ru-RU" b="1" dirty="0" err="1"/>
              <a:t>омӯзиш</a:t>
            </a:r>
            <a:r>
              <a:rPr lang="ru-RU" b="1" dirty="0"/>
              <a:t> </a:t>
            </a:r>
            <a:r>
              <a:rPr lang="ru-RU" b="1" dirty="0" err="1"/>
              <a:t>ва</a:t>
            </a:r>
            <a:r>
              <a:rPr lang="ru-RU" b="1" dirty="0"/>
              <a:t> </a:t>
            </a:r>
            <a:r>
              <a:rPr lang="ru-RU" b="1" dirty="0" err="1"/>
              <a:t>бозомӯзии</a:t>
            </a:r>
            <a:r>
              <a:rPr lang="ru-RU" b="1" dirty="0"/>
              <a:t> </a:t>
            </a:r>
            <a:r>
              <a:rPr lang="ru-RU" b="1" dirty="0" err="1"/>
              <a:t>кадрҳо</a:t>
            </a:r>
            <a:r>
              <a:rPr lang="ru-RU" b="1" dirty="0"/>
              <a:t> </a:t>
            </a:r>
            <a:r>
              <a:rPr lang="ru-RU" b="1" dirty="0" err="1"/>
              <a:t>доир</a:t>
            </a:r>
            <a:r>
              <a:rPr lang="ru-RU" b="1" dirty="0"/>
              <a:t> ба </a:t>
            </a:r>
            <a:r>
              <a:rPr lang="ru-RU" b="1" dirty="0" err="1"/>
              <a:t>технологияҳои</a:t>
            </a:r>
            <a:r>
              <a:rPr lang="ru-RU" b="1" dirty="0"/>
              <a:t> </a:t>
            </a:r>
            <a:r>
              <a:rPr lang="ru-RU" b="1" dirty="0" err="1"/>
              <a:t>иттилоотӣ</a:t>
            </a:r>
            <a:r>
              <a:rPr lang="ru-RU" b="1" dirty="0"/>
              <a:t> дар </a:t>
            </a:r>
            <a:r>
              <a:rPr lang="ru-RU" b="1" dirty="0" err="1"/>
              <a:t>дохил</a:t>
            </a:r>
            <a:r>
              <a:rPr lang="ru-RU" b="1" dirty="0"/>
              <a:t> </a:t>
            </a:r>
            <a:r>
              <a:rPr lang="ru-RU" b="1" dirty="0" err="1"/>
              <a:t>ва</a:t>
            </a:r>
            <a:r>
              <a:rPr lang="ru-RU" b="1" dirty="0"/>
              <a:t> </a:t>
            </a:r>
            <a:r>
              <a:rPr lang="ru-RU" b="1" dirty="0" err="1"/>
              <a:t>хориҷи</a:t>
            </a:r>
            <a:r>
              <a:rPr lang="ru-RU" b="1" dirty="0"/>
              <a:t> </a:t>
            </a:r>
            <a:r>
              <a:rPr lang="ru-RU" b="1" dirty="0" err="1"/>
              <a:t>кишвар</a:t>
            </a:r>
            <a:r>
              <a:rPr lang="ru-RU" b="1" dirty="0"/>
              <a:t> </a:t>
            </a:r>
            <a:r>
              <a:rPr lang="ru-RU" b="1" dirty="0" err="1"/>
              <a:t>ва</a:t>
            </a:r>
            <a:r>
              <a:rPr lang="ru-RU" b="1" dirty="0"/>
              <a:t> баланд </a:t>
            </a:r>
            <a:r>
              <a:rPr lang="ru-RU" b="1" dirty="0" err="1"/>
              <a:t>бардоштани</a:t>
            </a:r>
            <a:r>
              <a:rPr lang="ru-RU" b="1" dirty="0"/>
              <a:t> </a:t>
            </a:r>
            <a:r>
              <a:rPr lang="ru-RU" b="1" dirty="0" err="1"/>
              <a:t>маърифати</a:t>
            </a:r>
            <a:r>
              <a:rPr lang="ru-RU" b="1" dirty="0"/>
              <a:t> </a:t>
            </a:r>
            <a:r>
              <a:rPr lang="ru-RU" b="1" dirty="0" err="1" smtClean="0"/>
              <a:t>истифодаи</a:t>
            </a:r>
            <a:r>
              <a:rPr lang="ru-RU" b="1" dirty="0"/>
              <a:t> </a:t>
            </a:r>
            <a:r>
              <a:rPr lang="ru-RU" b="1" dirty="0" err="1" smtClean="0"/>
              <a:t>технологияҳои</a:t>
            </a:r>
            <a:r>
              <a:rPr lang="ru-RU" b="1" dirty="0" smtClean="0"/>
              <a:t> </a:t>
            </a:r>
            <a:r>
              <a:rPr lang="ru-RU" b="1" dirty="0" err="1" smtClean="0"/>
              <a:t>рақамӣ</a:t>
            </a:r>
            <a:r>
              <a:rPr lang="ru-RU" b="1" dirty="0" smtClean="0"/>
              <a:t>».</a:t>
            </a:r>
          </a:p>
          <a:p>
            <a:pPr>
              <a:lnSpc>
                <a:spcPct val="120000"/>
              </a:lnSpc>
              <a:spcBef>
                <a:spcPts val="0"/>
              </a:spcBef>
            </a:pPr>
            <a:r>
              <a:rPr lang="tg-Cyrl-TJ" dirty="0"/>
              <a:t>Фармони Президенти Ҷумҳурии Тоҷикистон аз 8 январи соли 2025 </a:t>
            </a:r>
            <a:r>
              <a:rPr lang="tg-Cyrl-TJ" dirty="0" smtClean="0"/>
              <a:t>дар бораи эълон намудани </a:t>
            </a:r>
            <a:r>
              <a:rPr lang="ru-RU" b="1" dirty="0" err="1" smtClean="0"/>
              <a:t>солҳои</a:t>
            </a:r>
            <a:r>
              <a:rPr lang="ru-RU" b="1" dirty="0" smtClean="0"/>
              <a:t> </a:t>
            </a:r>
            <a:r>
              <a:rPr lang="ru-RU" b="1" dirty="0"/>
              <a:t>2025 – 2030 «</a:t>
            </a:r>
            <a:r>
              <a:rPr lang="ru-RU" b="1" dirty="0" err="1"/>
              <a:t>Солҳои</a:t>
            </a:r>
            <a:r>
              <a:rPr lang="ru-RU" b="1" dirty="0"/>
              <a:t> </a:t>
            </a:r>
            <a:r>
              <a:rPr lang="ru-RU" b="1" dirty="0" err="1"/>
              <a:t>рушди</a:t>
            </a:r>
            <a:r>
              <a:rPr lang="ru-RU" b="1" dirty="0"/>
              <a:t> </a:t>
            </a:r>
            <a:r>
              <a:rPr lang="ru-RU" b="1" dirty="0" err="1"/>
              <a:t>иқтисоди</a:t>
            </a:r>
            <a:r>
              <a:rPr lang="ru-RU" b="1" dirty="0"/>
              <a:t> </a:t>
            </a:r>
            <a:r>
              <a:rPr lang="ru-RU" b="1" dirty="0" err="1"/>
              <a:t>рақамӣ</a:t>
            </a:r>
            <a:r>
              <a:rPr lang="ru-RU" b="1" dirty="0"/>
              <a:t> </a:t>
            </a:r>
            <a:r>
              <a:rPr lang="ru-RU" b="1" dirty="0" err="1"/>
              <a:t>ва</a:t>
            </a:r>
            <a:r>
              <a:rPr lang="ru-RU" b="1" dirty="0"/>
              <a:t> </a:t>
            </a:r>
            <a:r>
              <a:rPr lang="ru-RU" b="1" dirty="0" err="1"/>
              <a:t>инноватсия</a:t>
            </a:r>
            <a:r>
              <a:rPr lang="ru-RU" b="1" dirty="0" smtClean="0"/>
              <a:t>»;</a:t>
            </a:r>
          </a:p>
          <a:p>
            <a:pPr>
              <a:lnSpc>
                <a:spcPct val="120000"/>
              </a:lnSpc>
              <a:spcBef>
                <a:spcPts val="0"/>
              </a:spcBef>
            </a:pPr>
            <a:r>
              <a:rPr lang="tg-Cyrl-TJ" b="1" dirty="0" smtClean="0"/>
              <a:t>Консепсияи гузариш ба таҳсилоти рақамӣ дар Ҷумҳурии Тоҷикистон барои давраи то соли 2042</a:t>
            </a:r>
            <a:r>
              <a:rPr lang="tg-Cyrl-TJ" dirty="0" smtClean="0"/>
              <a:t> (ҚҲҶ аз 31 августи соли 2022);</a:t>
            </a:r>
          </a:p>
          <a:p>
            <a:pPr>
              <a:lnSpc>
                <a:spcPct val="120000"/>
              </a:lnSpc>
              <a:spcBef>
                <a:spcPts val="0"/>
              </a:spcBef>
            </a:pPr>
            <a:r>
              <a:rPr lang="ru-RU" dirty="0" err="1" smtClean="0"/>
              <a:t>Ташкили</a:t>
            </a:r>
            <a:r>
              <a:rPr lang="ru-RU" dirty="0" smtClean="0"/>
              <a:t> </a:t>
            </a:r>
            <a:r>
              <a:rPr lang="ru-RU" dirty="0" err="1" smtClean="0"/>
              <a:t>гурӯҳи</a:t>
            </a:r>
            <a:r>
              <a:rPr lang="ru-RU" dirty="0" smtClean="0"/>
              <a:t> </a:t>
            </a:r>
            <a:r>
              <a:rPr lang="ru-RU" dirty="0" err="1"/>
              <a:t>корӣ</a:t>
            </a:r>
            <a:r>
              <a:rPr lang="ru-RU" dirty="0"/>
              <a:t> </a:t>
            </a:r>
            <a:r>
              <a:rPr lang="ru-RU" dirty="0" smtClean="0"/>
              <a:t>дар </a:t>
            </a:r>
            <a:r>
              <a:rPr lang="ru-RU" dirty="0" err="1" smtClean="0"/>
              <a:t>назди</a:t>
            </a:r>
            <a:r>
              <a:rPr lang="ru-RU" dirty="0" smtClean="0"/>
              <a:t> </a:t>
            </a:r>
            <a:r>
              <a:rPr lang="ru-RU" dirty="0" err="1" smtClean="0"/>
              <a:t>Маҷлиси</a:t>
            </a:r>
            <a:r>
              <a:rPr lang="ru-RU" dirty="0" smtClean="0"/>
              <a:t> </a:t>
            </a:r>
            <a:r>
              <a:rPr lang="ru-RU" dirty="0" err="1" smtClean="0"/>
              <a:t>Миллии</a:t>
            </a:r>
            <a:r>
              <a:rPr lang="ru-RU" dirty="0" smtClean="0"/>
              <a:t> </a:t>
            </a:r>
            <a:r>
              <a:rPr lang="ru-RU" dirty="0" err="1" smtClean="0"/>
              <a:t>Маҷлиси</a:t>
            </a:r>
            <a:r>
              <a:rPr lang="ru-RU" dirty="0" smtClean="0"/>
              <a:t> </a:t>
            </a:r>
            <a:r>
              <a:rPr lang="ru-RU" dirty="0" err="1" smtClean="0"/>
              <a:t>Олӣ</a:t>
            </a:r>
            <a:r>
              <a:rPr lang="ru-RU" dirty="0" smtClean="0"/>
              <a:t> –</a:t>
            </a:r>
            <a:r>
              <a:rPr lang="ru-RU" dirty="0" err="1" smtClean="0"/>
              <a:t>ҷиҳати</a:t>
            </a:r>
            <a:r>
              <a:rPr lang="ru-RU" dirty="0" smtClean="0"/>
              <a:t> </a:t>
            </a:r>
            <a:r>
              <a:rPr lang="ru-RU" dirty="0" err="1" smtClean="0"/>
              <a:t>омузиш</a:t>
            </a:r>
            <a:r>
              <a:rPr lang="ru-RU" dirty="0" smtClean="0"/>
              <a:t> </a:t>
            </a:r>
            <a:r>
              <a:rPr lang="ru-RU" dirty="0" err="1" smtClean="0"/>
              <a:t>ва</a:t>
            </a:r>
            <a:r>
              <a:rPr lang="ru-RU" dirty="0" smtClean="0"/>
              <a:t> </a:t>
            </a:r>
            <a:r>
              <a:rPr lang="ru-RU" dirty="0" err="1" smtClean="0"/>
              <a:t>пешниҳод</a:t>
            </a:r>
            <a:r>
              <a:rPr lang="ru-RU" dirty="0" smtClean="0"/>
              <a:t> </a:t>
            </a:r>
            <a:r>
              <a:rPr lang="ru-RU" dirty="0" err="1" smtClean="0"/>
              <a:t>намудани</a:t>
            </a:r>
            <a:r>
              <a:rPr lang="ru-RU" dirty="0" smtClean="0"/>
              <a:t> </a:t>
            </a:r>
            <a:r>
              <a:rPr lang="ru-RU" dirty="0" err="1" smtClean="0"/>
              <a:t>тадбирҳо</a:t>
            </a:r>
            <a:r>
              <a:rPr lang="ru-RU" dirty="0" smtClean="0"/>
              <a:t> </a:t>
            </a:r>
            <a:r>
              <a:rPr lang="ru-RU" dirty="0" err="1" smtClean="0"/>
              <a:t>бо</a:t>
            </a:r>
            <a:r>
              <a:rPr lang="ru-RU" dirty="0" smtClean="0"/>
              <a:t> </a:t>
            </a:r>
            <a:r>
              <a:rPr lang="ru-RU" dirty="0" err="1"/>
              <a:t>назардошти</a:t>
            </a:r>
            <a:r>
              <a:rPr lang="ru-RU" dirty="0"/>
              <a:t> ба </a:t>
            </a:r>
            <a:r>
              <a:rPr lang="ru-RU" dirty="0" err="1"/>
              <a:t>вуҷуд</a:t>
            </a:r>
            <a:r>
              <a:rPr lang="ru-RU" dirty="0"/>
              <a:t> </a:t>
            </a:r>
            <a:r>
              <a:rPr lang="ru-RU" dirty="0" err="1"/>
              <a:t>омадани</a:t>
            </a:r>
            <a:r>
              <a:rPr lang="ru-RU" dirty="0"/>
              <a:t> </a:t>
            </a:r>
            <a:r>
              <a:rPr lang="ru-RU" dirty="0" err="1"/>
              <a:t>падида</a:t>
            </a:r>
            <a:r>
              <a:rPr lang="ru-RU" dirty="0"/>
              <a:t> </a:t>
            </a:r>
            <a:r>
              <a:rPr lang="ru-RU" dirty="0" err="1"/>
              <a:t>ва</a:t>
            </a:r>
            <a:r>
              <a:rPr lang="ru-RU" dirty="0"/>
              <a:t> </a:t>
            </a:r>
            <a:r>
              <a:rPr lang="ru-RU" dirty="0" err="1"/>
              <a:t>зуҳуроти</a:t>
            </a:r>
            <a:r>
              <a:rPr lang="ru-RU" dirty="0"/>
              <a:t> </a:t>
            </a:r>
            <a:r>
              <a:rPr lang="ru-RU" dirty="0" err="1"/>
              <a:t>нав</a:t>
            </a:r>
            <a:r>
              <a:rPr lang="ru-RU" dirty="0"/>
              <a:t> дар </a:t>
            </a:r>
            <a:r>
              <a:rPr lang="ru-RU" dirty="0" err="1"/>
              <a:t>муносибатҳои</a:t>
            </a:r>
            <a:r>
              <a:rPr lang="ru-RU" dirty="0"/>
              <a:t> </a:t>
            </a:r>
            <a:r>
              <a:rPr lang="ru-RU" dirty="0" err="1"/>
              <a:t>ҷамъиятӣ</a:t>
            </a:r>
            <a:r>
              <a:rPr lang="ru-RU" dirty="0"/>
              <a:t>, </a:t>
            </a:r>
            <a:r>
              <a:rPr lang="ru-RU" dirty="0" err="1"/>
              <a:t>бахусус</a:t>
            </a:r>
            <a:r>
              <a:rPr lang="ru-RU" dirty="0"/>
              <a:t>, </a:t>
            </a:r>
            <a:r>
              <a:rPr lang="ru-RU" dirty="0" err="1"/>
              <a:t>ташаккули</a:t>
            </a:r>
            <a:r>
              <a:rPr lang="ru-RU" dirty="0"/>
              <a:t> </a:t>
            </a:r>
            <a:r>
              <a:rPr lang="ru-RU" dirty="0" err="1"/>
              <a:t>зеҳни</a:t>
            </a:r>
            <a:r>
              <a:rPr lang="ru-RU" dirty="0"/>
              <a:t> </a:t>
            </a:r>
            <a:r>
              <a:rPr lang="ru-RU" dirty="0" err="1"/>
              <a:t>сунъӣ</a:t>
            </a:r>
            <a:r>
              <a:rPr lang="ru-RU" dirty="0"/>
              <a:t>, </a:t>
            </a:r>
            <a:r>
              <a:rPr lang="ru-RU" dirty="0" err="1"/>
              <a:t>инноватсия</a:t>
            </a:r>
            <a:r>
              <a:rPr lang="ru-RU" dirty="0"/>
              <a:t> </a:t>
            </a:r>
            <a:r>
              <a:rPr lang="ru-RU" dirty="0" err="1"/>
              <a:t>ва</a:t>
            </a:r>
            <a:r>
              <a:rPr lang="ru-RU" dirty="0"/>
              <a:t> </a:t>
            </a:r>
            <a:r>
              <a:rPr lang="ru-RU" dirty="0" err="1"/>
              <a:t>технологияи</a:t>
            </a:r>
            <a:r>
              <a:rPr lang="ru-RU" dirty="0"/>
              <a:t> </a:t>
            </a:r>
            <a:r>
              <a:rPr lang="ru-RU" dirty="0" err="1"/>
              <a:t>рақамӣ</a:t>
            </a:r>
            <a:r>
              <a:rPr lang="ru-RU" dirty="0"/>
              <a:t>, </a:t>
            </a:r>
            <a:r>
              <a:rPr lang="ru-RU" dirty="0" err="1"/>
              <a:t>омӯзиши</a:t>
            </a:r>
            <a:r>
              <a:rPr lang="ru-RU" dirty="0"/>
              <a:t> </a:t>
            </a:r>
            <a:r>
              <a:rPr lang="ru-RU" dirty="0" err="1"/>
              <a:t>васеи</a:t>
            </a:r>
            <a:r>
              <a:rPr lang="ru-RU" dirty="0"/>
              <a:t> </a:t>
            </a:r>
            <a:r>
              <a:rPr lang="ru-RU" dirty="0" err="1"/>
              <a:t>қонунгузории</a:t>
            </a:r>
            <a:r>
              <a:rPr lang="ru-RU" dirty="0"/>
              <a:t> </a:t>
            </a:r>
            <a:r>
              <a:rPr lang="ru-RU" dirty="0" err="1"/>
              <a:t>кишвар</a:t>
            </a:r>
            <a:r>
              <a:rPr lang="ru-RU" dirty="0"/>
              <a:t> </a:t>
            </a:r>
            <a:r>
              <a:rPr lang="ru-RU" dirty="0" err="1"/>
              <a:t>ва</a:t>
            </a:r>
            <a:r>
              <a:rPr lang="ru-RU" dirty="0"/>
              <a:t> </a:t>
            </a:r>
            <a:r>
              <a:rPr lang="ru-RU" dirty="0" err="1"/>
              <a:t>таҷрибаи</a:t>
            </a:r>
            <a:r>
              <a:rPr lang="ru-RU" dirty="0"/>
              <a:t> </a:t>
            </a:r>
            <a:r>
              <a:rPr lang="ru-RU" dirty="0" err="1"/>
              <a:t>қонунгузории</a:t>
            </a:r>
            <a:r>
              <a:rPr lang="ru-RU" dirty="0"/>
              <a:t> </a:t>
            </a:r>
            <a:r>
              <a:rPr lang="ru-RU" dirty="0" err="1"/>
              <a:t>давлатҳои</a:t>
            </a:r>
            <a:r>
              <a:rPr lang="ru-RU" dirty="0"/>
              <a:t> </a:t>
            </a:r>
            <a:r>
              <a:rPr lang="ru-RU" dirty="0" err="1" smtClean="0"/>
              <a:t>пешрафта</a:t>
            </a:r>
            <a:r>
              <a:rPr lang="ru-RU" dirty="0" smtClean="0"/>
              <a:t> (13.05.2025).</a:t>
            </a:r>
          </a:p>
          <a:p>
            <a:endParaRPr lang="ru-RU" dirty="0" smtClean="0"/>
          </a:p>
          <a:p>
            <a:endParaRPr lang="ru-RU" dirty="0"/>
          </a:p>
        </p:txBody>
      </p:sp>
    </p:spTree>
    <p:extLst>
      <p:ext uri="{BB962C8B-B14F-4D97-AF65-F5344CB8AC3E}">
        <p14:creationId xmlns:p14="http://schemas.microsoft.com/office/powerpoint/2010/main" val="2901873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84167"/>
          </a:xfrm>
        </p:spPr>
        <p:txBody>
          <a:bodyPr/>
          <a:lstStyle/>
          <a:p>
            <a:r>
              <a:rPr lang="ru-RU" b="1" dirty="0" smtClean="0"/>
              <a:t>СММ, </a:t>
            </a:r>
            <a:r>
              <a:rPr lang="ru-RU" b="1" dirty="0" err="1" smtClean="0"/>
              <a:t>оид</a:t>
            </a:r>
            <a:r>
              <a:rPr lang="ru-RU" b="1" dirty="0" smtClean="0"/>
              <a:t> ба </a:t>
            </a:r>
            <a:r>
              <a:rPr lang="ru-RU" b="1" dirty="0" err="1" smtClean="0"/>
              <a:t>таҳсилот</a:t>
            </a:r>
            <a:r>
              <a:rPr lang="ru-RU" b="1" dirty="0" smtClean="0"/>
              <a:t>.</a:t>
            </a:r>
            <a:endParaRPr lang="ru-RU" b="1" dirty="0"/>
          </a:p>
        </p:txBody>
      </p:sp>
      <p:sp>
        <p:nvSpPr>
          <p:cNvPr id="3" name="Объект 2"/>
          <p:cNvSpPr>
            <a:spLocks noGrp="1"/>
          </p:cNvSpPr>
          <p:nvPr>
            <p:ph idx="1"/>
          </p:nvPr>
        </p:nvSpPr>
        <p:spPr>
          <a:xfrm>
            <a:off x="838199" y="1291904"/>
            <a:ext cx="10920663" cy="5173063"/>
          </a:xfrm>
        </p:spPr>
        <p:txBody>
          <a:bodyPr>
            <a:normAutofit fontScale="92500"/>
          </a:bodyPr>
          <a:lstStyle/>
          <a:p>
            <a:pPr lvl="0" algn="just"/>
            <a:r>
              <a:rPr lang="ru-RU" dirty="0"/>
              <a:t>Технологии искусственного интеллекта в образовании. Руководство для лиц, ответственных за формирование политики. Опубликовано в 2022 г. Организацией Объединенных Наций по вопросам образования, науки и культуры 7, </a:t>
            </a:r>
            <a:r>
              <a:rPr lang="ru-RU" dirty="0" err="1"/>
              <a:t>Place</a:t>
            </a:r>
            <a:r>
              <a:rPr lang="ru-RU" dirty="0"/>
              <a:t> </a:t>
            </a:r>
            <a:r>
              <a:rPr lang="ru-RU" dirty="0" err="1"/>
              <a:t>de</a:t>
            </a:r>
            <a:r>
              <a:rPr lang="ru-RU" dirty="0"/>
              <a:t> </a:t>
            </a:r>
            <a:r>
              <a:rPr lang="ru-RU" dirty="0" err="1"/>
              <a:t>Fontenoy</a:t>
            </a:r>
            <a:r>
              <a:rPr lang="ru-RU" dirty="0"/>
              <a:t>, 75352 </a:t>
            </a:r>
            <a:r>
              <a:rPr lang="ru-RU" dirty="0" err="1"/>
              <a:t>Paris</a:t>
            </a:r>
            <a:r>
              <a:rPr lang="ru-RU" dirty="0"/>
              <a:t> 07 SP, </a:t>
            </a:r>
            <a:r>
              <a:rPr lang="ru-RU" dirty="0" err="1"/>
              <a:t>France</a:t>
            </a:r>
            <a:r>
              <a:rPr lang="ru-RU" dirty="0"/>
              <a:t>.</a:t>
            </a:r>
          </a:p>
          <a:p>
            <a:pPr lvl="0" algn="just"/>
            <a:r>
              <a:rPr lang="ru-RU" dirty="0"/>
              <a:t>Руководство по использованию генеративного искусственного интеллекта в образовании и научных исследованиях. Опубликовано в 2024 г. Организацией Объединенных Наций по вопросам образования, науки и культуры 7, </a:t>
            </a:r>
            <a:r>
              <a:rPr lang="ru-RU" dirty="0" err="1"/>
              <a:t>Place</a:t>
            </a:r>
            <a:r>
              <a:rPr lang="ru-RU" dirty="0"/>
              <a:t> </a:t>
            </a:r>
            <a:r>
              <a:rPr lang="ru-RU" dirty="0" err="1"/>
              <a:t>de</a:t>
            </a:r>
            <a:r>
              <a:rPr lang="ru-RU" dirty="0"/>
              <a:t> </a:t>
            </a:r>
            <a:r>
              <a:rPr lang="ru-RU" dirty="0" err="1"/>
              <a:t>Fontenoy</a:t>
            </a:r>
            <a:r>
              <a:rPr lang="ru-RU" dirty="0"/>
              <a:t>, 75352 </a:t>
            </a:r>
            <a:r>
              <a:rPr lang="ru-RU" dirty="0" err="1"/>
              <a:t>Paris</a:t>
            </a:r>
            <a:r>
              <a:rPr lang="ru-RU" dirty="0"/>
              <a:t> 07 SP, </a:t>
            </a:r>
            <a:r>
              <a:rPr lang="ru-RU" dirty="0" err="1"/>
              <a:t>France</a:t>
            </a:r>
            <a:r>
              <a:rPr lang="ru-RU" dirty="0"/>
              <a:t>© ЮНЕСКО 2024. </a:t>
            </a:r>
          </a:p>
          <a:p>
            <a:pPr lvl="0" algn="just"/>
            <a:r>
              <a:rPr lang="en-US" dirty="0"/>
              <a:t>AI competency framework for teachers. Published in 2024 by the United Nations Educational, </a:t>
            </a:r>
            <a:r>
              <a:rPr lang="en-US" dirty="0" err="1"/>
              <a:t>Scientifi</a:t>
            </a:r>
            <a:r>
              <a:rPr lang="en-US" dirty="0"/>
              <a:t> c and Cultural Organization 7, place de </a:t>
            </a:r>
            <a:r>
              <a:rPr lang="en-US" dirty="0" err="1"/>
              <a:t>Fontenoy</a:t>
            </a:r>
            <a:r>
              <a:rPr lang="en-US" dirty="0"/>
              <a:t>, 75352 Paris 07 SP, France © UNESCO 2024. </a:t>
            </a:r>
            <a:endParaRPr lang="ru-RU" dirty="0"/>
          </a:p>
          <a:p>
            <a:endParaRPr lang="ru-RU" dirty="0"/>
          </a:p>
        </p:txBody>
      </p:sp>
    </p:spTree>
    <p:extLst>
      <p:ext uri="{BB962C8B-B14F-4D97-AF65-F5344CB8AC3E}">
        <p14:creationId xmlns:p14="http://schemas.microsoft.com/office/powerpoint/2010/main" val="2859417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tg-Cyrl-TJ" sz="3600" b="1" dirty="0">
                <a:latin typeface="Times New Roman Tj" panose="02020603050405020304" pitchFamily="18" charset="-52"/>
              </a:rPr>
              <a:t>Консепсияи гузариш ба таҳсилоти рақамӣ дар Ҷумҳурии Тоҷикистон барои давраи то соли 2042</a:t>
            </a:r>
            <a:endParaRPr lang="ru-RU" sz="3600" dirty="0">
              <a:latin typeface="Times New Roman Tj" panose="02020603050405020304" pitchFamily="18" charset="-52"/>
            </a:endParaRPr>
          </a:p>
        </p:txBody>
      </p:sp>
      <p:sp>
        <p:nvSpPr>
          <p:cNvPr id="3" name="Объект 2"/>
          <p:cNvSpPr>
            <a:spLocks noGrp="1"/>
          </p:cNvSpPr>
          <p:nvPr>
            <p:ph idx="1"/>
          </p:nvPr>
        </p:nvSpPr>
        <p:spPr>
          <a:xfrm>
            <a:off x="481263" y="1690688"/>
            <a:ext cx="11309684" cy="4950744"/>
          </a:xfrm>
        </p:spPr>
        <p:txBody>
          <a:bodyPr>
            <a:normAutofit lnSpcReduction="10000"/>
          </a:bodyPr>
          <a:lstStyle/>
          <a:p>
            <a:pPr algn="just"/>
            <a:r>
              <a:rPr lang="tg-Cyrl-TJ" dirty="0" smtClean="0"/>
              <a:t>54. Бо амалӣ шудани таҳсилоти рақамӣ формати (шакли) идоракунии муассисаҳои таҳсилотӣ тадриҷан тағийр меёбад. Дар муассисаҳои таҳсилотӣ муҳити ба истилоҳ рақамӣ ташкил меёбад.;</a:t>
            </a:r>
          </a:p>
          <a:p>
            <a:pPr algn="just"/>
            <a:r>
              <a:rPr lang="tg-Cyrl-TJ" dirty="0" smtClean="0"/>
              <a:t>59. Бо амалӣ гардидани таҳсилоти рақамӣ вазифаҳои омӯзгор низ тағийр меёбад. Омӯзгор дар ин шакли таҳсил нақши “миёнаравр”-ро мебозад. Вай шахсиятест, ки донишро мустақиман интиқол медиҳад ва хонадагону донишҷӯён , бояд ҳар як амалро бодиққат “нусхабардорӣ” кунанд;</a:t>
            </a:r>
          </a:p>
          <a:p>
            <a:pPr algn="just"/>
            <a:r>
              <a:rPr lang="tg-Cyrl-TJ" dirty="0" smtClean="0"/>
              <a:t>62. хонандагону донишҷӯён бештар мустақилона кор мекунанд. Онҳо худашон маълумотро ҷустуҷӯ мекунанд ва ҳамзамон, истифодабарӣ ва паҳн кардани онро аз низ аз худ мекунанд. </a:t>
            </a:r>
          </a:p>
          <a:p>
            <a:pPr algn="just"/>
            <a:endParaRPr lang="tg-Cyrl-TJ" dirty="0" smtClean="0"/>
          </a:p>
          <a:p>
            <a:endParaRPr lang="ru-RU" dirty="0"/>
          </a:p>
        </p:txBody>
      </p:sp>
    </p:spTree>
    <p:extLst>
      <p:ext uri="{BB962C8B-B14F-4D97-AF65-F5344CB8AC3E}">
        <p14:creationId xmlns:p14="http://schemas.microsoft.com/office/powerpoint/2010/main" val="257056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14496"/>
          </a:xfrm>
        </p:spPr>
        <p:txBody>
          <a:bodyPr/>
          <a:lstStyle/>
          <a:p>
            <a:pPr algn="ctr"/>
            <a:r>
              <a:rPr lang="tg-Cyrl-TJ" b="1" dirty="0" smtClean="0">
                <a:latin typeface="Times New Roman Tj" panose="02020603050405020304" pitchFamily="18" charset="-52"/>
              </a:rPr>
              <a:t>Барои чӣ истифодаи ЗС муҳим аст? </a:t>
            </a:r>
            <a:endParaRPr lang="ru-RU" b="1" dirty="0">
              <a:latin typeface="Times New Roman Tj" panose="02020603050405020304" pitchFamily="18" charset="-52"/>
            </a:endParaRPr>
          </a:p>
        </p:txBody>
      </p:sp>
      <p:pic>
        <p:nvPicPr>
          <p:cNvPr id="4" name="Объект 3"/>
          <p:cNvPicPr>
            <a:picLocks noGrp="1"/>
          </p:cNvPicPr>
          <p:nvPr>
            <p:ph idx="1"/>
          </p:nvPr>
        </p:nvPicPr>
        <p:blipFill>
          <a:blip r:embed="rId2"/>
          <a:stretch>
            <a:fillRect/>
          </a:stretch>
        </p:blipFill>
        <p:spPr>
          <a:xfrm>
            <a:off x="1026695" y="1668379"/>
            <a:ext cx="10491537" cy="3818021"/>
          </a:xfrm>
          <a:prstGeom prst="rect">
            <a:avLst/>
          </a:prstGeom>
        </p:spPr>
      </p:pic>
    </p:spTree>
    <p:extLst>
      <p:ext uri="{BB962C8B-B14F-4D97-AF65-F5344CB8AC3E}">
        <p14:creationId xmlns:p14="http://schemas.microsoft.com/office/powerpoint/2010/main" val="4247134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864728"/>
          </a:xfrm>
        </p:spPr>
        <p:txBody>
          <a:bodyPr>
            <a:normAutofit/>
          </a:bodyPr>
          <a:lstStyle/>
          <a:p>
            <a:pPr algn="ct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Пурсиши</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1200 </a:t>
            </a:r>
            <a:r>
              <a:rPr lang="ru-RU" sz="2700" b="1" dirty="0" err="1">
                <a:latin typeface="Times New Roman" panose="02020603050405020304" pitchFamily="18" charset="0"/>
                <a:ea typeface="Times New Roman" panose="02020603050405020304" pitchFamily="18" charset="0"/>
                <a:cs typeface="Times New Roman" panose="02020603050405020304" pitchFamily="18" charset="0"/>
              </a:rPr>
              <a:t>донишҷӯ</a:t>
            </a:r>
            <a:r>
              <a:rPr lang="ru-RU" sz="2700" b="1" dirty="0">
                <a:latin typeface="Times New Roman" panose="02020603050405020304" pitchFamily="18" charset="0"/>
                <a:ea typeface="Times New Roman" panose="02020603050405020304" pitchFamily="18" charset="0"/>
                <a:cs typeface="Times New Roman" panose="02020603050405020304" pitchFamily="18" charset="0"/>
              </a:rPr>
              <a:t> аз </a:t>
            </a:r>
            <a:r>
              <a:rPr lang="ru-RU" sz="2700" b="1" dirty="0" err="1">
                <a:latin typeface="Times New Roman" panose="02020603050405020304" pitchFamily="18" charset="0"/>
                <a:ea typeface="Times New Roman" panose="02020603050405020304" pitchFamily="18" charset="0"/>
                <a:cs typeface="Times New Roman" panose="02020603050405020304" pitchFamily="18" charset="0"/>
              </a:rPr>
              <a:t>синни</a:t>
            </a:r>
            <a:r>
              <a:rPr lang="ru-RU" sz="2700" b="1" dirty="0">
                <a:latin typeface="Times New Roman" panose="02020603050405020304" pitchFamily="18" charset="0"/>
                <a:ea typeface="Times New Roman" panose="02020603050405020304" pitchFamily="18" charset="0"/>
                <a:cs typeface="Times New Roman" panose="02020603050405020304" pitchFamily="18" charset="0"/>
              </a:rPr>
              <a:t> 18 то </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24-сола дар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ҳама</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штатҳои</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ИМА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нишон</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дод</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ки</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се яки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онҳо</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ЗС-</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ро</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истифода</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мебаранд</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ва</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бо</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 ин </a:t>
            </a:r>
            <a:r>
              <a:rPr lang="ru-RU" sz="2700" b="1" dirty="0" err="1" smtClean="0">
                <a:latin typeface="Times New Roman" panose="02020603050405020304" pitchFamily="18" charset="0"/>
                <a:ea typeface="Times New Roman" panose="02020603050405020304" pitchFamily="18" charset="0"/>
                <a:cs typeface="Times New Roman" panose="02020603050405020304" pitchFamily="18" charset="0"/>
              </a:rPr>
              <a:t>мақсад</a:t>
            </a:r>
            <a:r>
              <a:rPr lang="ru-RU" sz="27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p>
        </p:txBody>
      </p:sp>
      <p:sp>
        <p:nvSpPr>
          <p:cNvPr id="3" name="Объект 2"/>
          <p:cNvSpPr>
            <a:spLocks noGrp="1"/>
          </p:cNvSpPr>
          <p:nvPr>
            <p:ph idx="1"/>
          </p:nvPr>
        </p:nvSpPr>
        <p:spPr>
          <a:xfrm>
            <a:off x="838200" y="2454441"/>
            <a:ext cx="10515600" cy="3722521"/>
          </a:xfrm>
        </p:spPr>
        <p:txBody>
          <a:bodyPr>
            <a:normAutofit lnSpcReduction="10000"/>
          </a:bodyPr>
          <a:lstStyle/>
          <a:p>
            <a:pPr lvl="0"/>
            <a:r>
              <a:rPr lang="ru-RU" sz="3600" dirty="0" err="1" smtClean="0">
                <a:latin typeface="Times New Roman Tj" panose="02020603050405020304" pitchFamily="18" charset="-52"/>
              </a:rPr>
              <a:t>барои</a:t>
            </a:r>
            <a:r>
              <a:rPr lang="ru-RU" sz="3600" dirty="0" smtClean="0">
                <a:latin typeface="Times New Roman Tj" panose="02020603050405020304" pitchFamily="18" charset="-52"/>
              </a:rPr>
              <a:t> </a:t>
            </a:r>
            <a:r>
              <a:rPr lang="ru-RU" sz="3600" dirty="0" err="1">
                <a:latin typeface="Times New Roman Tj" panose="02020603050405020304" pitchFamily="18" charset="-52"/>
              </a:rPr>
              <a:t>навиштани</a:t>
            </a:r>
            <a:r>
              <a:rPr lang="ru-RU" sz="3600" dirty="0">
                <a:latin typeface="Times New Roman Tj" panose="02020603050405020304" pitchFamily="18" charset="-52"/>
              </a:rPr>
              <a:t> </a:t>
            </a:r>
            <a:r>
              <a:rPr lang="ru-RU" sz="3600" dirty="0" err="1" smtClean="0">
                <a:latin typeface="Times New Roman Tj" panose="02020603050405020304" pitchFamily="18" charset="-52"/>
              </a:rPr>
              <a:t>лексияву</a:t>
            </a:r>
            <a:r>
              <a:rPr lang="ru-RU" sz="3600" dirty="0">
                <a:latin typeface="Times New Roman Tj" panose="02020603050405020304" pitchFamily="18" charset="-52"/>
              </a:rPr>
              <a:t> </a:t>
            </a:r>
            <a:r>
              <a:rPr lang="ru-RU" sz="3600" dirty="0" err="1" smtClean="0">
                <a:latin typeface="Times New Roman Tj" panose="02020603050405020304" pitchFamily="18" charset="-52"/>
              </a:rPr>
              <a:t>рефератҳо</a:t>
            </a:r>
            <a:r>
              <a:rPr lang="ru-RU" sz="3600" dirty="0" smtClean="0">
                <a:latin typeface="Times New Roman Tj" panose="02020603050405020304" pitchFamily="18" charset="-52"/>
              </a:rPr>
              <a:t>/</a:t>
            </a:r>
            <a:r>
              <a:rPr lang="ru-RU" sz="3600" dirty="0" err="1" smtClean="0">
                <a:latin typeface="Times New Roman Tj" panose="02020603050405020304" pitchFamily="18" charset="-52"/>
              </a:rPr>
              <a:t>лоиҳаҳо</a:t>
            </a:r>
            <a:r>
              <a:rPr lang="ru-RU" sz="3600" dirty="0" smtClean="0">
                <a:latin typeface="Times New Roman Tj" panose="02020603050405020304" pitchFamily="18" charset="-52"/>
              </a:rPr>
              <a:t> </a:t>
            </a:r>
            <a:r>
              <a:rPr lang="ru-RU" sz="3600" dirty="0">
                <a:latin typeface="Times New Roman Tj" panose="02020603050405020304" pitchFamily="18" charset="-52"/>
              </a:rPr>
              <a:t>(49</a:t>
            </a:r>
            <a:r>
              <a:rPr lang="ru-RU" sz="3600" dirty="0" smtClean="0">
                <a:latin typeface="Times New Roman Tj" panose="02020603050405020304" pitchFamily="18" charset="-52"/>
              </a:rPr>
              <a:t>%);</a:t>
            </a:r>
            <a:endParaRPr lang="ru-RU" sz="3600" dirty="0">
              <a:latin typeface="Times New Roman Tj" panose="02020603050405020304" pitchFamily="18" charset="-52"/>
            </a:endParaRPr>
          </a:p>
          <a:p>
            <a:pPr lvl="0"/>
            <a:r>
              <a:rPr lang="ru-RU" sz="3600" dirty="0" err="1">
                <a:latin typeface="Times New Roman Tj" panose="02020603050405020304" pitchFamily="18" charset="-52"/>
              </a:rPr>
              <a:t>хулосабардорӣ</a:t>
            </a:r>
            <a:r>
              <a:rPr lang="ru-RU" sz="3600" dirty="0">
                <a:latin typeface="Times New Roman Tj" panose="02020603050405020304" pitchFamily="18" charset="-52"/>
              </a:rPr>
              <a:t> аз </a:t>
            </a:r>
            <a:r>
              <a:rPr lang="ru-RU" sz="3600" dirty="0" err="1">
                <a:latin typeface="Times New Roman Tj" panose="02020603050405020304" pitchFamily="18" charset="-52"/>
              </a:rPr>
              <a:t>матнҳои</a:t>
            </a:r>
            <a:r>
              <a:rPr lang="ru-RU" sz="3600" dirty="0">
                <a:latin typeface="Times New Roman Tj" panose="02020603050405020304" pitchFamily="18" charset="-52"/>
              </a:rPr>
              <a:t> </a:t>
            </a:r>
            <a:r>
              <a:rPr lang="ru-RU" sz="3600" dirty="0" err="1">
                <a:latin typeface="Times New Roman Tj" panose="02020603050405020304" pitchFamily="18" charset="-52"/>
              </a:rPr>
              <a:t>дароз</a:t>
            </a:r>
            <a:r>
              <a:rPr lang="ru-RU" sz="3600" dirty="0">
                <a:latin typeface="Times New Roman Tj" panose="02020603050405020304" pitchFamily="18" charset="-52"/>
              </a:rPr>
              <a:t> (48</a:t>
            </a:r>
            <a:r>
              <a:rPr lang="ru-RU" sz="3600" dirty="0" smtClean="0">
                <a:latin typeface="Times New Roman Tj" panose="02020603050405020304" pitchFamily="18" charset="-52"/>
              </a:rPr>
              <a:t>%);</a:t>
            </a:r>
            <a:endParaRPr lang="ru-RU" sz="3600" dirty="0">
              <a:latin typeface="Times New Roman Tj" panose="02020603050405020304" pitchFamily="18" charset="-52"/>
            </a:endParaRPr>
          </a:p>
          <a:p>
            <a:pPr lvl="0"/>
            <a:r>
              <a:rPr lang="ru-RU" sz="3600" dirty="0" err="1" smtClean="0">
                <a:latin typeface="Times New Roman Tj" panose="02020603050405020304" pitchFamily="18" charset="-52"/>
              </a:rPr>
              <a:t>Ҷустуҷӯи</a:t>
            </a:r>
            <a:r>
              <a:rPr lang="ru-RU" sz="3600" dirty="0" smtClean="0">
                <a:latin typeface="Times New Roman Tj" panose="02020603050405020304" pitchFamily="18" charset="-52"/>
              </a:rPr>
              <a:t> </a:t>
            </a:r>
            <a:r>
              <a:rPr lang="ru-RU" sz="3600" dirty="0" err="1" smtClean="0">
                <a:latin typeface="Times New Roman Tj" panose="02020603050405020304" pitchFamily="18" charset="-52"/>
              </a:rPr>
              <a:t>идеяҳо</a:t>
            </a:r>
            <a:r>
              <a:rPr lang="ru-RU" sz="3600" dirty="0" smtClean="0">
                <a:latin typeface="Times New Roman Tj" panose="02020603050405020304" pitchFamily="18" charset="-52"/>
              </a:rPr>
              <a:t> </a:t>
            </a:r>
            <a:r>
              <a:rPr lang="ru-RU" sz="3600" dirty="0" err="1">
                <a:latin typeface="Times New Roman Tj" panose="02020603050405020304" pitchFamily="18" charset="-52"/>
              </a:rPr>
              <a:t>барои</a:t>
            </a:r>
            <a:r>
              <a:rPr lang="ru-RU" sz="3600" dirty="0">
                <a:latin typeface="Times New Roman Tj" panose="02020603050405020304" pitchFamily="18" charset="-52"/>
              </a:rPr>
              <a:t> </a:t>
            </a:r>
            <a:r>
              <a:rPr lang="ru-RU" sz="3600" dirty="0" err="1">
                <a:latin typeface="Times New Roman Tj" panose="02020603050405020304" pitchFamily="18" charset="-52"/>
              </a:rPr>
              <a:t>лоиҳаҳои</a:t>
            </a:r>
            <a:r>
              <a:rPr lang="ru-RU" sz="3600" dirty="0">
                <a:latin typeface="Times New Roman Tj" panose="02020603050405020304" pitchFamily="18" charset="-52"/>
              </a:rPr>
              <a:t> </a:t>
            </a:r>
            <a:r>
              <a:rPr lang="ru-RU" sz="3600" dirty="0" err="1">
                <a:latin typeface="Times New Roman Tj" panose="02020603050405020304" pitchFamily="18" charset="-52"/>
              </a:rPr>
              <a:t>эҷодӣ</a:t>
            </a:r>
            <a:r>
              <a:rPr lang="ru-RU" sz="3600" dirty="0">
                <a:latin typeface="Times New Roman Tj" panose="02020603050405020304" pitchFamily="18" charset="-52"/>
              </a:rPr>
              <a:t> (45</a:t>
            </a:r>
            <a:r>
              <a:rPr lang="ru-RU" sz="3600" dirty="0" smtClean="0">
                <a:latin typeface="Times New Roman Tj" panose="02020603050405020304" pitchFamily="18" charset="-52"/>
              </a:rPr>
              <a:t>%);</a:t>
            </a:r>
            <a:endParaRPr lang="ru-RU" sz="3600" dirty="0">
              <a:latin typeface="Times New Roman Tj" panose="02020603050405020304" pitchFamily="18" charset="-52"/>
            </a:endParaRPr>
          </a:p>
          <a:p>
            <a:pPr lvl="0"/>
            <a:r>
              <a:rPr lang="ru-RU" sz="3600" dirty="0" err="1">
                <a:latin typeface="Times New Roman Tj" panose="02020603050405020304" pitchFamily="18" charset="-52"/>
              </a:rPr>
              <a:t>омӯзиши</a:t>
            </a:r>
            <a:r>
              <a:rPr lang="ru-RU" sz="3600" dirty="0">
                <a:latin typeface="Times New Roman Tj" panose="02020603050405020304" pitchFamily="18" charset="-52"/>
              </a:rPr>
              <a:t> </a:t>
            </a:r>
            <a:r>
              <a:rPr lang="ru-RU" sz="3600" dirty="0" err="1">
                <a:latin typeface="Times New Roman Tj" panose="02020603050405020304" pitchFamily="18" charset="-52"/>
              </a:rPr>
              <a:t>мавзӯъҳо</a:t>
            </a:r>
            <a:r>
              <a:rPr lang="ru-RU" sz="3600" dirty="0">
                <a:latin typeface="Times New Roman Tj" panose="02020603050405020304" pitchFamily="18" charset="-52"/>
              </a:rPr>
              <a:t> (44</a:t>
            </a:r>
            <a:r>
              <a:rPr lang="ru-RU" sz="3600" dirty="0" smtClean="0">
                <a:latin typeface="Times New Roman Tj" panose="02020603050405020304" pitchFamily="18" charset="-52"/>
              </a:rPr>
              <a:t>%);</a:t>
            </a:r>
            <a:endParaRPr lang="ru-RU" sz="3600" dirty="0">
              <a:latin typeface="Times New Roman Tj" panose="02020603050405020304" pitchFamily="18" charset="-52"/>
            </a:endParaRPr>
          </a:p>
          <a:p>
            <a:pPr lvl="0"/>
            <a:r>
              <a:rPr lang="ru-RU" sz="3600" dirty="0" err="1">
                <a:latin typeface="Times New Roman Tj" panose="02020603050405020304" pitchFamily="18" charset="-52"/>
              </a:rPr>
              <a:t>таҳрири</a:t>
            </a:r>
            <a:r>
              <a:rPr lang="ru-RU" sz="3600" dirty="0">
                <a:latin typeface="Times New Roman Tj" panose="02020603050405020304" pitchFamily="18" charset="-52"/>
              </a:rPr>
              <a:t> </a:t>
            </a:r>
            <a:r>
              <a:rPr lang="ru-RU" sz="3600" dirty="0" err="1">
                <a:latin typeface="Times New Roman Tj" panose="02020603050405020304" pitchFamily="18" charset="-52"/>
              </a:rPr>
              <a:t>матн</a:t>
            </a:r>
            <a:r>
              <a:rPr lang="ru-RU" sz="3600" dirty="0">
                <a:latin typeface="Times New Roman Tj" panose="02020603050405020304" pitchFamily="18" charset="-52"/>
              </a:rPr>
              <a:t> (44%).</a:t>
            </a:r>
          </a:p>
          <a:p>
            <a:endParaRPr lang="ru-RU" dirty="0"/>
          </a:p>
        </p:txBody>
      </p:sp>
    </p:spTree>
    <p:extLst>
      <p:ext uri="{BB962C8B-B14F-4D97-AF65-F5344CB8AC3E}">
        <p14:creationId xmlns:p14="http://schemas.microsoft.com/office/powerpoint/2010/main" val="2722106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01053"/>
            <a:ext cx="11678654" cy="6224336"/>
          </a:xfrm>
        </p:spPr>
        <p:txBody>
          <a:bodyPr>
            <a:normAutofit fontScale="77500" lnSpcReduction="20000"/>
          </a:bodyPr>
          <a:lstStyle/>
          <a:p>
            <a:pPr algn="just">
              <a:lnSpc>
                <a:spcPct val="120000"/>
              </a:lnSpc>
              <a:spcBef>
                <a:spcPts val="0"/>
              </a:spcBef>
            </a:pPr>
            <a:r>
              <a:rPr lang="ru-RU" b="1" dirty="0" err="1">
                <a:latin typeface="Times New Roman Tj" panose="02020603050405020304" pitchFamily="18" charset="-52"/>
              </a:rPr>
              <a:t>Ҷараёни</a:t>
            </a:r>
            <a:r>
              <a:rPr lang="ru-RU" b="1" dirty="0">
                <a:latin typeface="Times New Roman Tj" panose="02020603050405020304" pitchFamily="18" charset="-52"/>
              </a:rPr>
              <a:t> </a:t>
            </a:r>
            <a:r>
              <a:rPr lang="ru-RU" b="1" dirty="0" err="1">
                <a:latin typeface="Times New Roman Tj" panose="02020603050405020304" pitchFamily="18" charset="-52"/>
              </a:rPr>
              <a:t>татбиқи</a:t>
            </a:r>
            <a:r>
              <a:rPr lang="ru-RU" b="1" dirty="0">
                <a:latin typeface="Times New Roman Tj" panose="02020603050405020304" pitchFamily="18" charset="-52"/>
              </a:rPr>
              <a:t> </a:t>
            </a:r>
            <a:r>
              <a:rPr lang="ru-RU" b="1" dirty="0" err="1">
                <a:latin typeface="Times New Roman Tj" panose="02020603050405020304" pitchFamily="18" charset="-52"/>
              </a:rPr>
              <a:t>зеҳни</a:t>
            </a:r>
            <a:r>
              <a:rPr lang="ru-RU" b="1" dirty="0">
                <a:latin typeface="Times New Roman Tj" panose="02020603050405020304" pitchFamily="18" charset="-52"/>
              </a:rPr>
              <a:t> </a:t>
            </a:r>
            <a:r>
              <a:rPr lang="ru-RU" b="1" dirty="0" err="1">
                <a:latin typeface="Times New Roman Tj" panose="02020603050405020304" pitchFamily="18" charset="-52"/>
              </a:rPr>
              <a:t>сунъӣ</a:t>
            </a:r>
            <a:r>
              <a:rPr lang="ru-RU" b="1" dirty="0">
                <a:latin typeface="Times New Roman Tj" panose="02020603050405020304" pitchFamily="18" charset="-52"/>
              </a:rPr>
              <a:t> </a:t>
            </a:r>
            <a:r>
              <a:rPr lang="ru-RU" b="1" dirty="0" err="1">
                <a:latin typeface="Times New Roman Tj" panose="02020603050405020304" pitchFamily="18" charset="-52"/>
              </a:rPr>
              <a:t>вобаста</a:t>
            </a:r>
            <a:r>
              <a:rPr lang="ru-RU" b="1" dirty="0">
                <a:latin typeface="Times New Roman Tj" panose="02020603050405020304" pitchFamily="18" charset="-52"/>
              </a:rPr>
              <a:t> ба </a:t>
            </a:r>
            <a:r>
              <a:rPr lang="ru-RU" b="1" dirty="0" err="1">
                <a:latin typeface="Times New Roman Tj" panose="02020603050405020304" pitchFamily="18" charset="-52"/>
              </a:rPr>
              <a:t>иёлот</a:t>
            </a:r>
            <a:r>
              <a:rPr lang="ru-RU" b="1" dirty="0">
                <a:latin typeface="Times New Roman Tj" panose="02020603050405020304" pitchFamily="18" charset="-52"/>
              </a:rPr>
              <a:t> </a:t>
            </a:r>
            <a:r>
              <a:rPr lang="ru-RU" b="1" dirty="0" err="1">
                <a:latin typeface="Times New Roman Tj" panose="02020603050405020304" pitchFamily="18" charset="-52"/>
              </a:rPr>
              <a:t>фарқ</a:t>
            </a:r>
            <a:r>
              <a:rPr lang="ru-RU" b="1" dirty="0">
                <a:latin typeface="Times New Roman Tj" panose="02020603050405020304" pitchFamily="18" charset="-52"/>
              </a:rPr>
              <a:t> </a:t>
            </a:r>
            <a:r>
              <a:rPr lang="ru-RU" b="1" dirty="0" err="1" smtClean="0">
                <a:latin typeface="Times New Roman Tj" panose="02020603050405020304" pitchFamily="18" charset="-52"/>
              </a:rPr>
              <a:t>мекунад</a:t>
            </a:r>
            <a:r>
              <a:rPr lang="ru-RU" b="1" dirty="0" smtClean="0">
                <a:latin typeface="Times New Roman Tj" panose="02020603050405020304" pitchFamily="18" charset="-52"/>
              </a:rPr>
              <a:t>;</a:t>
            </a:r>
          </a:p>
          <a:p>
            <a:pPr algn="just">
              <a:lnSpc>
                <a:spcPct val="120000"/>
              </a:lnSpc>
              <a:spcBef>
                <a:spcPts val="0"/>
              </a:spcBef>
            </a:pPr>
            <a:r>
              <a:rPr lang="ru-RU" b="1" dirty="0" err="1">
                <a:latin typeface="Times New Roman Tj" panose="02020603050405020304" pitchFamily="18" charset="-52"/>
              </a:rPr>
              <a:t>Донишҷӯён</a:t>
            </a:r>
            <a:r>
              <a:rPr lang="ru-RU" b="1" dirty="0">
                <a:latin typeface="Times New Roman Tj" panose="02020603050405020304" pitchFamily="18" charset="-52"/>
              </a:rPr>
              <a:t> </a:t>
            </a:r>
            <a:r>
              <a:rPr lang="ru-RU" b="1" dirty="0" err="1">
                <a:latin typeface="Times New Roman Tj" panose="02020603050405020304" pitchFamily="18" charset="-52"/>
              </a:rPr>
              <a:t>зеҳни</a:t>
            </a:r>
            <a:r>
              <a:rPr lang="ru-RU" b="1" dirty="0">
                <a:latin typeface="Times New Roman Tj" panose="02020603050405020304" pitchFamily="18" charset="-52"/>
              </a:rPr>
              <a:t> </a:t>
            </a:r>
            <a:r>
              <a:rPr lang="ru-RU" b="1" dirty="0" err="1">
                <a:latin typeface="Times New Roman Tj" panose="02020603050405020304" pitchFamily="18" charset="-52"/>
              </a:rPr>
              <a:t>сунъиро</a:t>
            </a:r>
            <a:r>
              <a:rPr lang="ru-RU" b="1" dirty="0">
                <a:latin typeface="Times New Roman Tj" panose="02020603050405020304" pitchFamily="18" charset="-52"/>
              </a:rPr>
              <a:t> </a:t>
            </a:r>
            <a:r>
              <a:rPr lang="ru-RU" b="1" dirty="0" err="1">
                <a:latin typeface="Times New Roman Tj" panose="02020603050405020304" pitchFamily="18" charset="-52"/>
              </a:rPr>
              <a:t>мустақилона</a:t>
            </a:r>
            <a:r>
              <a:rPr lang="ru-RU" b="1" dirty="0">
                <a:latin typeface="Times New Roman Tj" panose="02020603050405020304" pitchFamily="18" charset="-52"/>
              </a:rPr>
              <a:t> </a:t>
            </a:r>
            <a:r>
              <a:rPr lang="ru-RU" b="1" dirty="0" err="1" smtClean="0">
                <a:latin typeface="Times New Roman Tj" panose="02020603050405020304" pitchFamily="18" charset="-52"/>
              </a:rPr>
              <a:t>меомӯзанд</a:t>
            </a:r>
            <a:r>
              <a:rPr lang="ru-RU" b="1" dirty="0" smtClean="0">
                <a:latin typeface="Times New Roman Tj" panose="02020603050405020304" pitchFamily="18" charset="-52"/>
              </a:rPr>
              <a:t> - </a:t>
            </a:r>
            <a:r>
              <a:rPr lang="ru-RU" dirty="0">
                <a:latin typeface="Times New Roman Tj" panose="02020603050405020304" pitchFamily="18" charset="-52"/>
              </a:rPr>
              <a:t/>
            </a:r>
            <a:br>
              <a:rPr lang="ru-RU" dirty="0">
                <a:latin typeface="Times New Roman Tj" panose="02020603050405020304" pitchFamily="18" charset="-52"/>
              </a:rPr>
            </a:br>
            <a:r>
              <a:rPr lang="ru-RU" dirty="0" err="1" smtClean="0">
                <a:latin typeface="Times New Roman Tj" panose="02020603050405020304" pitchFamily="18" charset="-52"/>
              </a:rPr>
              <a:t>пурсиши</a:t>
            </a:r>
            <a:r>
              <a:rPr lang="ru-RU" dirty="0" smtClean="0">
                <a:latin typeface="Times New Roman Tj" panose="02020603050405020304" pitchFamily="18" charset="-52"/>
              </a:rPr>
              <a:t> </a:t>
            </a:r>
            <a:r>
              <a:rPr lang="ru-RU" dirty="0" err="1">
                <a:latin typeface="Times New Roman Tj" panose="02020603050405020304" pitchFamily="18" charset="-52"/>
              </a:rPr>
              <a:t>OpenAI</a:t>
            </a:r>
            <a:r>
              <a:rPr lang="ru-RU" dirty="0">
                <a:latin typeface="Times New Roman Tj" panose="02020603050405020304" pitchFamily="18" charset="-52"/>
              </a:rPr>
              <a:t> </a:t>
            </a:r>
            <a:r>
              <a:rPr lang="ru-RU" dirty="0" err="1">
                <a:latin typeface="Times New Roman Tj" panose="02020603050405020304" pitchFamily="18" charset="-52"/>
              </a:rPr>
              <a:t>нишон</a:t>
            </a:r>
            <a:r>
              <a:rPr lang="ru-RU" dirty="0">
                <a:latin typeface="Times New Roman Tj" panose="02020603050405020304" pitchFamily="18" charset="-52"/>
              </a:rPr>
              <a:t> </a:t>
            </a:r>
            <a:r>
              <a:rPr lang="ru-RU" dirty="0" err="1">
                <a:latin typeface="Times New Roman Tj" panose="02020603050405020304" pitchFamily="18" charset="-52"/>
              </a:rPr>
              <a:t>дод</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75% </a:t>
            </a:r>
            <a:r>
              <a:rPr lang="ru-RU" dirty="0" err="1">
                <a:latin typeface="Times New Roman Tj" panose="02020603050405020304" pitchFamily="18" charset="-52"/>
              </a:rPr>
              <a:t>донишҷӯён</a:t>
            </a:r>
            <a:r>
              <a:rPr lang="ru-RU" dirty="0">
                <a:latin typeface="Times New Roman Tj" panose="02020603050405020304" pitchFamily="18" charset="-52"/>
              </a:rPr>
              <a:t> </a:t>
            </a:r>
            <a:r>
              <a:rPr lang="ru-RU" dirty="0" err="1">
                <a:latin typeface="Times New Roman Tj" panose="02020603050405020304" pitchFamily="18" charset="-52"/>
              </a:rPr>
              <a:t>мехоҳанд</a:t>
            </a:r>
            <a:r>
              <a:rPr lang="ru-RU" dirty="0">
                <a:latin typeface="Times New Roman Tj" panose="02020603050405020304" pitchFamily="18" charset="-52"/>
              </a:rPr>
              <a:t> дар </a:t>
            </a:r>
            <a:r>
              <a:rPr lang="ru-RU" dirty="0" err="1">
                <a:latin typeface="Times New Roman Tj" panose="02020603050405020304" pitchFamily="18" charset="-52"/>
              </a:rPr>
              <a:t>соҳаи</a:t>
            </a:r>
            <a:r>
              <a:rPr lang="ru-RU" dirty="0">
                <a:latin typeface="Times New Roman Tj" panose="02020603050405020304" pitchFamily="18" charset="-52"/>
              </a:rPr>
              <a:t> </a:t>
            </a:r>
            <a:r>
              <a:rPr lang="ru-RU" dirty="0" smtClean="0">
                <a:latin typeface="Times New Roman Tj" panose="02020603050405020304" pitchFamily="18" charset="-52"/>
              </a:rPr>
              <a:t>ЗС </a:t>
            </a:r>
            <a:r>
              <a:rPr lang="ru-RU" dirty="0" err="1">
                <a:latin typeface="Times New Roman Tj" panose="02020603050405020304" pitchFamily="18" charset="-52"/>
              </a:rPr>
              <a:t>маълумот</a:t>
            </a:r>
            <a:r>
              <a:rPr lang="ru-RU" dirty="0">
                <a:latin typeface="Times New Roman Tj" panose="02020603050405020304" pitchFamily="18" charset="-52"/>
              </a:rPr>
              <a:t> </a:t>
            </a:r>
            <a:r>
              <a:rPr lang="ru-RU" dirty="0" err="1">
                <a:latin typeface="Times New Roman Tj" panose="02020603050405020304" pitchFamily="18" charset="-52"/>
              </a:rPr>
              <a:t>гиранд</a:t>
            </a:r>
            <a:r>
              <a:rPr lang="ru-RU" dirty="0">
                <a:latin typeface="Times New Roman Tj" panose="02020603050405020304" pitchFamily="18" charset="-52"/>
              </a:rPr>
              <a:t>, </a:t>
            </a:r>
            <a:r>
              <a:rPr lang="ru-RU" dirty="0" err="1">
                <a:latin typeface="Times New Roman Tj" panose="02020603050405020304" pitchFamily="18" charset="-52"/>
              </a:rPr>
              <a:t>аммо</a:t>
            </a:r>
            <a:r>
              <a:rPr lang="ru-RU" dirty="0">
                <a:latin typeface="Times New Roman Tj" panose="02020603050405020304" pitchFamily="18" charset="-52"/>
              </a:rPr>
              <a:t> </a:t>
            </a:r>
            <a:r>
              <a:rPr lang="ru-RU" dirty="0" err="1">
                <a:latin typeface="Times New Roman Tj" panose="02020603050405020304" pitchFamily="18" charset="-52"/>
              </a:rPr>
              <a:t>танҳо</a:t>
            </a:r>
            <a:r>
              <a:rPr lang="ru-RU" dirty="0">
                <a:latin typeface="Times New Roman Tj" panose="02020603050405020304" pitchFamily="18" charset="-52"/>
              </a:rPr>
              <a:t> 25% </a:t>
            </a:r>
            <a:r>
              <a:rPr lang="ru-RU" dirty="0" err="1">
                <a:latin typeface="Times New Roman Tj" panose="02020603050405020304" pitchFamily="18" charset="-52"/>
              </a:rPr>
              <a:t>муассисаҳои</a:t>
            </a:r>
            <a:r>
              <a:rPr lang="ru-RU" dirty="0">
                <a:latin typeface="Times New Roman Tj" panose="02020603050405020304" pitchFamily="18" charset="-52"/>
              </a:rPr>
              <a:t> </a:t>
            </a:r>
            <a:r>
              <a:rPr lang="ru-RU" dirty="0" err="1">
                <a:latin typeface="Times New Roman Tj" panose="02020603050405020304" pitchFamily="18" charset="-52"/>
              </a:rPr>
              <a:t>таълимӣ</a:t>
            </a:r>
            <a:r>
              <a:rPr lang="ru-RU" dirty="0">
                <a:latin typeface="Times New Roman Tj" panose="02020603050405020304" pitchFamily="18" charset="-52"/>
              </a:rPr>
              <a:t> </a:t>
            </a:r>
            <a:r>
              <a:rPr lang="ru-RU" dirty="0" err="1">
                <a:latin typeface="Times New Roman Tj" panose="02020603050405020304" pitchFamily="18" charset="-52"/>
              </a:rPr>
              <a:t>айни</a:t>
            </a:r>
            <a:r>
              <a:rPr lang="ru-RU" dirty="0">
                <a:latin typeface="Times New Roman Tj" panose="02020603050405020304" pitchFamily="18" charset="-52"/>
              </a:rPr>
              <a:t> </a:t>
            </a:r>
            <a:r>
              <a:rPr lang="ru-RU" dirty="0" err="1">
                <a:latin typeface="Times New Roman Tj" panose="02020603050405020304" pitchFamily="18" charset="-52"/>
              </a:rPr>
              <a:t>замон</a:t>
            </a:r>
            <a:r>
              <a:rPr lang="ru-RU" dirty="0">
                <a:latin typeface="Times New Roman Tj" panose="02020603050405020304" pitchFamily="18" charset="-52"/>
              </a:rPr>
              <a:t> </a:t>
            </a:r>
            <a:r>
              <a:rPr lang="ru-RU" dirty="0" err="1">
                <a:latin typeface="Times New Roman Tj" panose="02020603050405020304" pitchFamily="18" charset="-52"/>
              </a:rPr>
              <a:t>чунин</a:t>
            </a:r>
            <a:r>
              <a:rPr lang="ru-RU" dirty="0">
                <a:latin typeface="Times New Roman Tj" panose="02020603050405020304" pitchFamily="18" charset="-52"/>
              </a:rPr>
              <a:t> </a:t>
            </a:r>
            <a:r>
              <a:rPr lang="ru-RU" dirty="0" err="1">
                <a:latin typeface="Times New Roman Tj" panose="02020603050405020304" pitchFamily="18" charset="-52"/>
              </a:rPr>
              <a:t>имкониятро</a:t>
            </a:r>
            <a:r>
              <a:rPr lang="ru-RU" dirty="0">
                <a:latin typeface="Times New Roman Tj" panose="02020603050405020304" pitchFamily="18" charset="-52"/>
              </a:rPr>
              <a:t> </a:t>
            </a:r>
            <a:r>
              <a:rPr lang="ru-RU" dirty="0" err="1">
                <a:latin typeface="Times New Roman Tj" panose="02020603050405020304" pitchFamily="18" charset="-52"/>
              </a:rPr>
              <a:t>фароҳам</a:t>
            </a:r>
            <a:r>
              <a:rPr lang="ru-RU" dirty="0">
                <a:latin typeface="Times New Roman Tj" panose="02020603050405020304" pitchFamily="18" charset="-52"/>
              </a:rPr>
              <a:t> </a:t>
            </a:r>
            <a:r>
              <a:rPr lang="ru-RU" dirty="0" err="1" smtClean="0">
                <a:latin typeface="Times New Roman Tj" panose="02020603050405020304" pitchFamily="18" charset="-52"/>
              </a:rPr>
              <a:t>меоранд</a:t>
            </a:r>
            <a:r>
              <a:rPr lang="ru-RU" dirty="0" smtClean="0">
                <a:latin typeface="Times New Roman Tj" panose="02020603050405020304" pitchFamily="18" charset="-52"/>
              </a:rPr>
              <a:t>;</a:t>
            </a:r>
          </a:p>
          <a:p>
            <a:pPr algn="just">
              <a:lnSpc>
                <a:spcPct val="120000"/>
              </a:lnSpc>
              <a:spcBef>
                <a:spcPts val="0"/>
              </a:spcBef>
            </a:pPr>
            <a:r>
              <a:rPr lang="ru-RU" b="1" dirty="0" err="1">
                <a:latin typeface="Times New Roman Tj" panose="02020603050405020304" pitchFamily="18" charset="-52"/>
              </a:rPr>
              <a:t>Кордиҳандагон</a:t>
            </a:r>
            <a:r>
              <a:rPr lang="ru-RU" b="1" dirty="0">
                <a:latin typeface="Times New Roman Tj" panose="02020603050405020304" pitchFamily="18" charset="-52"/>
              </a:rPr>
              <a:t> </a:t>
            </a:r>
            <a:r>
              <a:rPr lang="ru-RU" b="1" dirty="0" err="1">
                <a:latin typeface="Times New Roman Tj" panose="02020603050405020304" pitchFamily="18" charset="-52"/>
              </a:rPr>
              <a:t>малакаҳои</a:t>
            </a:r>
            <a:r>
              <a:rPr lang="ru-RU" b="1" dirty="0">
                <a:latin typeface="Times New Roman Tj" panose="02020603050405020304" pitchFamily="18" charset="-52"/>
              </a:rPr>
              <a:t> </a:t>
            </a:r>
            <a:r>
              <a:rPr lang="ru-RU" b="1" dirty="0" err="1">
                <a:latin typeface="Times New Roman Tj" panose="02020603050405020304" pitchFamily="18" charset="-52"/>
              </a:rPr>
              <a:t>зеҳни</a:t>
            </a:r>
            <a:r>
              <a:rPr lang="ru-RU" b="1" dirty="0">
                <a:latin typeface="Times New Roman Tj" panose="02020603050405020304" pitchFamily="18" charset="-52"/>
              </a:rPr>
              <a:t> </a:t>
            </a:r>
            <a:r>
              <a:rPr lang="ru-RU" b="1" dirty="0" err="1">
                <a:latin typeface="Times New Roman Tj" panose="02020603050405020304" pitchFamily="18" charset="-52"/>
              </a:rPr>
              <a:t>сунъиро</a:t>
            </a:r>
            <a:r>
              <a:rPr lang="ru-RU" b="1" dirty="0">
                <a:latin typeface="Times New Roman Tj" panose="02020603050405020304" pitchFamily="18" charset="-52"/>
              </a:rPr>
              <a:t> </a:t>
            </a:r>
            <a:r>
              <a:rPr lang="ru-RU" b="1" dirty="0" err="1">
                <a:latin typeface="Times New Roman Tj" panose="02020603050405020304" pitchFamily="18" charset="-52"/>
              </a:rPr>
              <a:t>нисбат</a:t>
            </a:r>
            <a:r>
              <a:rPr lang="ru-RU" b="1" dirty="0">
                <a:latin typeface="Times New Roman Tj" panose="02020603050405020304" pitchFamily="18" charset="-52"/>
              </a:rPr>
              <a:t> ба </a:t>
            </a:r>
            <a:r>
              <a:rPr lang="ru-RU" b="1" dirty="0" err="1">
                <a:latin typeface="Times New Roman Tj" panose="02020603050405020304" pitchFamily="18" charset="-52"/>
              </a:rPr>
              <a:t>таҷриба</a:t>
            </a:r>
            <a:r>
              <a:rPr lang="ru-RU" b="1" dirty="0">
                <a:latin typeface="Times New Roman Tj" panose="02020603050405020304" pitchFamily="18" charset="-52"/>
              </a:rPr>
              <a:t> </a:t>
            </a:r>
            <a:r>
              <a:rPr lang="ru-RU" b="1" dirty="0" err="1" smtClean="0">
                <a:latin typeface="Times New Roman Tj" panose="02020603050405020304" pitchFamily="18" charset="-52"/>
              </a:rPr>
              <a:t>авлотар</a:t>
            </a:r>
            <a:r>
              <a:rPr lang="ru-RU" b="1" dirty="0">
                <a:latin typeface="Times New Roman Tj" panose="02020603050405020304" pitchFamily="18" charset="-52"/>
              </a:rPr>
              <a:t> </a:t>
            </a:r>
            <a:r>
              <a:rPr lang="ru-RU" b="1" dirty="0" err="1" smtClean="0">
                <a:latin typeface="Times New Roman Tj" panose="02020603050405020304" pitchFamily="18" charset="-52"/>
              </a:rPr>
              <a:t>медонанд</a:t>
            </a:r>
            <a:r>
              <a:rPr lang="ru-RU" dirty="0">
                <a:latin typeface="Times New Roman Tj" panose="02020603050405020304" pitchFamily="18" charset="-52"/>
              </a:rPr>
              <a:t> </a:t>
            </a:r>
            <a:r>
              <a:rPr lang="ru-RU" dirty="0" smtClean="0">
                <a:latin typeface="Times New Roman Tj" panose="02020603050405020304" pitchFamily="18" charset="-52"/>
              </a:rPr>
              <a:t>- </a:t>
            </a:r>
            <a:r>
              <a:rPr lang="ru-RU" dirty="0" err="1" smtClean="0">
                <a:latin typeface="Times New Roman Tj" panose="02020603050405020304" pitchFamily="18" charset="-52"/>
              </a:rPr>
              <a:t>маҳорати</a:t>
            </a:r>
            <a:r>
              <a:rPr lang="ru-RU" dirty="0" smtClean="0">
                <a:latin typeface="Times New Roman Tj" panose="02020603050405020304" pitchFamily="18" charset="-52"/>
              </a:rPr>
              <a:t> </a:t>
            </a:r>
            <a:r>
              <a:rPr lang="ru-RU" dirty="0" err="1">
                <a:latin typeface="Times New Roman Tj" panose="02020603050405020304" pitchFamily="18" charset="-52"/>
              </a:rPr>
              <a:t>кор</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smtClean="0">
                <a:latin typeface="Times New Roman Tj" panose="02020603050405020304" pitchFamily="18" charset="-52"/>
              </a:rPr>
              <a:t>ЗС ба як </a:t>
            </a:r>
            <a:r>
              <a:rPr lang="ru-RU" dirty="0" err="1">
                <a:latin typeface="Times New Roman Tj" panose="02020603050405020304" pitchFamily="18" charset="-52"/>
              </a:rPr>
              <a:t>омили</a:t>
            </a:r>
            <a:r>
              <a:rPr lang="ru-RU" dirty="0">
                <a:latin typeface="Times New Roman Tj" panose="02020603050405020304" pitchFamily="18" charset="-52"/>
              </a:rPr>
              <a:t> </a:t>
            </a:r>
            <a:r>
              <a:rPr lang="ru-RU" dirty="0" err="1">
                <a:latin typeface="Times New Roman Tj" panose="02020603050405020304" pitchFamily="18" charset="-52"/>
              </a:rPr>
              <a:t>калидӣ</a:t>
            </a:r>
            <a:r>
              <a:rPr lang="ru-RU" dirty="0">
                <a:latin typeface="Times New Roman Tj" panose="02020603050405020304" pitchFamily="18" charset="-52"/>
              </a:rPr>
              <a:t> </a:t>
            </a:r>
            <a:r>
              <a:rPr lang="ru-RU" dirty="0" err="1">
                <a:latin typeface="Times New Roman Tj" panose="02020603050405020304" pitchFamily="18" charset="-52"/>
              </a:rPr>
              <a:t>ҳангоми</a:t>
            </a:r>
            <a:r>
              <a:rPr lang="ru-RU" dirty="0">
                <a:latin typeface="Times New Roman Tj" panose="02020603050405020304" pitchFamily="18" charset="-52"/>
              </a:rPr>
              <a:t> </a:t>
            </a:r>
            <a:r>
              <a:rPr lang="ru-RU" dirty="0" err="1">
                <a:latin typeface="Times New Roman Tj" panose="02020603050405020304" pitchFamily="18" charset="-52"/>
              </a:rPr>
              <a:t>ҷалби</a:t>
            </a:r>
            <a:r>
              <a:rPr lang="ru-RU" dirty="0">
                <a:latin typeface="Times New Roman Tj" panose="02020603050405020304" pitchFamily="18" charset="-52"/>
              </a:rPr>
              <a:t> </a:t>
            </a:r>
            <a:r>
              <a:rPr lang="ru-RU" dirty="0" err="1">
                <a:latin typeface="Times New Roman Tj" panose="02020603050405020304" pitchFamily="18" charset="-52"/>
              </a:rPr>
              <a:t>кормандон</a:t>
            </a:r>
            <a:r>
              <a:rPr lang="ru-RU" dirty="0">
                <a:latin typeface="Times New Roman Tj" panose="02020603050405020304" pitchFamily="18" charset="-52"/>
              </a:rPr>
              <a:t> </a:t>
            </a:r>
            <a:r>
              <a:rPr lang="ru-RU" dirty="0" err="1">
                <a:latin typeface="Times New Roman Tj" panose="02020603050405020304" pitchFamily="18" charset="-52"/>
              </a:rPr>
              <a:t>табдил</a:t>
            </a:r>
            <a:r>
              <a:rPr lang="ru-RU" dirty="0">
                <a:latin typeface="Times New Roman Tj" panose="02020603050405020304" pitchFamily="18" charset="-52"/>
              </a:rPr>
              <a:t> </a:t>
            </a:r>
            <a:r>
              <a:rPr lang="ru-RU" dirty="0" err="1">
                <a:latin typeface="Times New Roman Tj" panose="02020603050405020304" pitchFamily="18" charset="-52"/>
              </a:rPr>
              <a:t>ёфтааст</a:t>
            </a:r>
            <a:r>
              <a:rPr lang="ru-RU" dirty="0">
                <a:latin typeface="Times New Roman Tj" panose="02020603050405020304" pitchFamily="18" charset="-52"/>
              </a:rPr>
              <a:t>. </a:t>
            </a:r>
            <a:r>
              <a:rPr lang="ru-RU" dirty="0" smtClean="0">
                <a:latin typeface="Times New Roman Tj" panose="02020603050405020304" pitchFamily="18" charset="-52"/>
              </a:rPr>
              <a:t>70</a:t>
            </a:r>
            <a:r>
              <a:rPr lang="ru-RU" dirty="0">
                <a:latin typeface="Times New Roman Tj" panose="02020603050405020304" pitchFamily="18" charset="-52"/>
              </a:rPr>
              <a:t>% </a:t>
            </a:r>
            <a:r>
              <a:rPr lang="ru-RU" dirty="0" err="1">
                <a:latin typeface="Times New Roman Tj" panose="02020603050405020304" pitchFamily="18" charset="-52"/>
              </a:rPr>
              <a:t>кордиҳандагон</a:t>
            </a:r>
            <a:r>
              <a:rPr lang="ru-RU" dirty="0">
                <a:latin typeface="Times New Roman Tj" panose="02020603050405020304" pitchFamily="18" charset="-52"/>
              </a:rPr>
              <a:t> </a:t>
            </a:r>
            <a:r>
              <a:rPr lang="ru-RU" dirty="0" err="1">
                <a:latin typeface="Times New Roman Tj" panose="02020603050405020304" pitchFamily="18" charset="-52"/>
              </a:rPr>
              <a:t>гуфтаанд</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афзалият</a:t>
            </a:r>
            <a:r>
              <a:rPr lang="ru-RU" dirty="0">
                <a:latin typeface="Times New Roman Tj" panose="02020603050405020304" pitchFamily="18" charset="-52"/>
              </a:rPr>
              <a:t> </a:t>
            </a:r>
            <a:r>
              <a:rPr lang="ru-RU" dirty="0" err="1">
                <a:latin typeface="Times New Roman Tj" panose="02020603050405020304" pitchFamily="18" charset="-52"/>
              </a:rPr>
              <a:t>медиҳанд</a:t>
            </a:r>
            <a:r>
              <a:rPr lang="ru-RU" dirty="0">
                <a:latin typeface="Times New Roman Tj" panose="02020603050405020304" pitchFamily="18" charset="-52"/>
              </a:rPr>
              <a:t> як </a:t>
            </a:r>
            <a:r>
              <a:rPr lang="ru-RU" dirty="0" err="1">
                <a:latin typeface="Times New Roman Tj" panose="02020603050405020304" pitchFamily="18" charset="-52"/>
              </a:rPr>
              <a:t>довталаби</a:t>
            </a:r>
            <a:r>
              <a:rPr lang="ru-RU" dirty="0">
                <a:latin typeface="Times New Roman Tj" panose="02020603050405020304" pitchFamily="18" charset="-52"/>
              </a:rPr>
              <a:t> </a:t>
            </a:r>
            <a:r>
              <a:rPr lang="ru-RU" dirty="0" err="1">
                <a:latin typeface="Times New Roman Tj" panose="02020603050405020304" pitchFamily="18" charset="-52"/>
              </a:rPr>
              <a:t>камтаҷрибаро</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err="1">
                <a:latin typeface="Times New Roman Tj" panose="02020603050405020304" pitchFamily="18" charset="-52"/>
              </a:rPr>
              <a:t>малакаҳои</a:t>
            </a:r>
            <a:r>
              <a:rPr lang="ru-RU" dirty="0">
                <a:latin typeface="Times New Roman Tj" panose="02020603050405020304" pitchFamily="18" charset="-52"/>
              </a:rPr>
              <a:t> </a:t>
            </a:r>
            <a:r>
              <a:rPr lang="ru-RU" dirty="0" smtClean="0">
                <a:latin typeface="Times New Roman Tj" panose="02020603050405020304" pitchFamily="18" charset="-52"/>
              </a:rPr>
              <a:t>ЗС </a:t>
            </a:r>
            <a:r>
              <a:rPr lang="ru-RU" dirty="0">
                <a:latin typeface="Times New Roman Tj" panose="02020603050405020304" pitchFamily="18" charset="-52"/>
              </a:rPr>
              <a:t>ба </a:t>
            </a:r>
            <a:r>
              <a:rPr lang="ru-RU" dirty="0" err="1">
                <a:latin typeface="Times New Roman Tj" panose="02020603050405020304" pitchFamily="18" charset="-52"/>
              </a:rPr>
              <a:t>кор</a:t>
            </a:r>
            <a:r>
              <a:rPr lang="ru-RU" dirty="0">
                <a:latin typeface="Times New Roman Tj" panose="02020603050405020304" pitchFamily="18" charset="-52"/>
              </a:rPr>
              <a:t> </a:t>
            </a:r>
            <a:r>
              <a:rPr lang="ru-RU" dirty="0" err="1">
                <a:latin typeface="Times New Roman Tj" panose="02020603050405020304" pitchFamily="18" charset="-52"/>
              </a:rPr>
              <a:t>гиранд</a:t>
            </a:r>
            <a:r>
              <a:rPr lang="ru-RU" dirty="0">
                <a:latin typeface="Times New Roman Tj" panose="02020603050405020304" pitchFamily="18" charset="-52"/>
              </a:rPr>
              <a:t>, </a:t>
            </a:r>
            <a:r>
              <a:rPr lang="ru-RU" dirty="0" err="1">
                <a:latin typeface="Times New Roman Tj" panose="02020603050405020304" pitchFamily="18" charset="-52"/>
              </a:rPr>
              <a:t>нисбат</a:t>
            </a:r>
            <a:r>
              <a:rPr lang="ru-RU" dirty="0">
                <a:latin typeface="Times New Roman Tj" panose="02020603050405020304" pitchFamily="18" charset="-52"/>
              </a:rPr>
              <a:t> ба </a:t>
            </a:r>
            <a:r>
              <a:rPr lang="ru-RU" dirty="0" err="1">
                <a:latin typeface="Times New Roman Tj" panose="02020603050405020304" pitchFamily="18" charset="-52"/>
              </a:rPr>
              <a:t>шахсе</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таҷрибаи</a:t>
            </a:r>
            <a:r>
              <a:rPr lang="ru-RU" dirty="0">
                <a:latin typeface="Times New Roman Tj" panose="02020603050405020304" pitchFamily="18" charset="-52"/>
              </a:rPr>
              <a:t> </a:t>
            </a:r>
            <a:r>
              <a:rPr lang="ru-RU" dirty="0" err="1">
                <a:latin typeface="Times New Roman Tj" panose="02020603050405020304" pitchFamily="18" charset="-52"/>
              </a:rPr>
              <a:t>бештар</a:t>
            </a:r>
            <a:r>
              <a:rPr lang="ru-RU" dirty="0">
                <a:latin typeface="Times New Roman Tj" panose="02020603050405020304" pitchFamily="18" charset="-52"/>
              </a:rPr>
              <a:t> </a:t>
            </a:r>
            <a:r>
              <a:rPr lang="ru-RU" dirty="0" err="1">
                <a:latin typeface="Times New Roman Tj" panose="02020603050405020304" pitchFamily="18" charset="-52"/>
              </a:rPr>
              <a:t>дорад</a:t>
            </a:r>
            <a:r>
              <a:rPr lang="ru-RU" dirty="0">
                <a:latin typeface="Times New Roman Tj" panose="02020603050405020304" pitchFamily="18" charset="-52"/>
              </a:rPr>
              <a:t>, </a:t>
            </a:r>
            <a:r>
              <a:rPr lang="ru-RU" dirty="0" err="1">
                <a:latin typeface="Times New Roman Tj" panose="02020603050405020304" pitchFamily="18" charset="-52"/>
              </a:rPr>
              <a:t>аммо</a:t>
            </a:r>
            <a:r>
              <a:rPr lang="ru-RU" dirty="0">
                <a:latin typeface="Times New Roman Tj" panose="02020603050405020304" pitchFamily="18" charset="-52"/>
              </a:rPr>
              <a:t> ин </a:t>
            </a:r>
            <a:r>
              <a:rPr lang="ru-RU" dirty="0" err="1">
                <a:latin typeface="Times New Roman Tj" panose="02020603050405020304" pitchFamily="18" charset="-52"/>
              </a:rPr>
              <a:t>гуна</a:t>
            </a:r>
            <a:r>
              <a:rPr lang="ru-RU" dirty="0">
                <a:latin typeface="Times New Roman Tj" panose="02020603050405020304" pitchFamily="18" charset="-52"/>
              </a:rPr>
              <a:t> </a:t>
            </a:r>
            <a:r>
              <a:rPr lang="ru-RU" dirty="0" err="1">
                <a:latin typeface="Times New Roman Tj" panose="02020603050405020304" pitchFamily="18" charset="-52"/>
              </a:rPr>
              <a:t>малакаҳоро</a:t>
            </a:r>
            <a:r>
              <a:rPr lang="ru-RU" dirty="0">
                <a:latin typeface="Times New Roman Tj" panose="02020603050405020304" pitchFamily="18" charset="-52"/>
              </a:rPr>
              <a:t> </a:t>
            </a:r>
            <a:r>
              <a:rPr lang="ru-RU" dirty="0" err="1" smtClean="0">
                <a:latin typeface="Times New Roman Tj" panose="02020603050405020304" pitchFamily="18" charset="-52"/>
              </a:rPr>
              <a:t>надорад</a:t>
            </a:r>
            <a:r>
              <a:rPr lang="ru-RU" dirty="0" smtClean="0">
                <a:latin typeface="Times New Roman Tj" panose="02020603050405020304" pitchFamily="18" charset="-52"/>
              </a:rPr>
              <a:t>;</a:t>
            </a:r>
          </a:p>
          <a:p>
            <a:pPr algn="just">
              <a:lnSpc>
                <a:spcPct val="120000"/>
              </a:lnSpc>
              <a:spcBef>
                <a:spcPts val="0"/>
              </a:spcBef>
            </a:pPr>
            <a:r>
              <a:rPr lang="ru-RU" b="1" dirty="0" smtClean="0">
                <a:latin typeface="Times New Roman Tj" panose="02020603050405020304" pitchFamily="18" charset="-52"/>
              </a:rPr>
              <a:t>ЗС </a:t>
            </a:r>
            <a:r>
              <a:rPr lang="ru-RU" b="1" dirty="0" err="1" smtClean="0">
                <a:latin typeface="Times New Roman Tj" panose="02020603050405020304" pitchFamily="18" charset="-52"/>
              </a:rPr>
              <a:t>фаъолнокии</a:t>
            </a:r>
            <a:r>
              <a:rPr lang="ru-RU" b="1" dirty="0" smtClean="0">
                <a:latin typeface="Times New Roman Tj" panose="02020603050405020304" pitchFamily="18" charset="-52"/>
              </a:rPr>
              <a:t> </a:t>
            </a:r>
            <a:r>
              <a:rPr lang="ru-RU" b="1" dirty="0" err="1">
                <a:latin typeface="Times New Roman Tj" panose="02020603050405020304" pitchFamily="18" charset="-52"/>
              </a:rPr>
              <a:t>донишҷӯён</a:t>
            </a:r>
            <a:r>
              <a:rPr lang="ru-RU" b="1" dirty="0">
                <a:latin typeface="Times New Roman Tj" panose="02020603050405020304" pitchFamily="18" charset="-52"/>
              </a:rPr>
              <a:t> </a:t>
            </a:r>
            <a:r>
              <a:rPr lang="ru-RU" b="1" dirty="0" err="1">
                <a:latin typeface="Times New Roman Tj" panose="02020603050405020304" pitchFamily="18" charset="-52"/>
              </a:rPr>
              <a:t>ва</a:t>
            </a:r>
            <a:r>
              <a:rPr lang="ru-RU" b="1" dirty="0">
                <a:latin typeface="Times New Roman Tj" panose="02020603050405020304" pitchFamily="18" charset="-52"/>
              </a:rPr>
              <a:t> </a:t>
            </a:r>
            <a:r>
              <a:rPr lang="ru-RU" b="1" dirty="0" err="1" smtClean="0">
                <a:latin typeface="Times New Roman Tj" panose="02020603050405020304" pitchFamily="18" charset="-52"/>
              </a:rPr>
              <a:t>ҳосилнокиии</a:t>
            </a:r>
            <a:r>
              <a:rPr lang="ru-RU" b="1" dirty="0" smtClean="0">
                <a:latin typeface="Times New Roman Tj" panose="02020603050405020304" pitchFamily="18" charset="-52"/>
              </a:rPr>
              <a:t> </a:t>
            </a:r>
            <a:r>
              <a:rPr lang="ru-RU" b="1" dirty="0" err="1" smtClean="0">
                <a:latin typeface="Times New Roman Tj" panose="02020603050405020304" pitchFamily="18" charset="-52"/>
              </a:rPr>
              <a:t>меҳнатро</a:t>
            </a:r>
            <a:r>
              <a:rPr lang="ru-RU" b="1" dirty="0" smtClean="0">
                <a:latin typeface="Times New Roman Tj" panose="02020603050405020304" pitchFamily="18" charset="-52"/>
              </a:rPr>
              <a:t> </a:t>
            </a:r>
            <a:r>
              <a:rPr lang="ru-RU" b="1" dirty="0" err="1" smtClean="0">
                <a:latin typeface="Times New Roman Tj" panose="02020603050405020304" pitchFamily="18" charset="-52"/>
              </a:rPr>
              <a:t>зиёд</a:t>
            </a:r>
            <a:r>
              <a:rPr lang="ru-RU" b="1" dirty="0" smtClean="0">
                <a:latin typeface="Times New Roman Tj" panose="02020603050405020304" pitchFamily="18" charset="-52"/>
              </a:rPr>
              <a:t> </a:t>
            </a:r>
            <a:r>
              <a:rPr lang="ru-RU" b="1" dirty="0" err="1" smtClean="0">
                <a:latin typeface="Times New Roman Tj" panose="02020603050405020304" pitchFamily="18" charset="-52"/>
              </a:rPr>
              <a:t>мекунад</a:t>
            </a:r>
            <a:r>
              <a:rPr lang="ru-RU" b="1" dirty="0" smtClean="0">
                <a:latin typeface="Times New Roman Tj" panose="02020603050405020304" pitchFamily="18" charset="-52"/>
              </a:rPr>
              <a:t> - </a:t>
            </a:r>
            <a:r>
              <a:rPr lang="ru-RU" dirty="0" err="1">
                <a:latin typeface="Times New Roman Tj" panose="02020603050405020304" pitchFamily="18" charset="-52"/>
              </a:rPr>
              <a:t>Таҳқиқоти</a:t>
            </a:r>
            <a:r>
              <a:rPr lang="ru-RU" dirty="0">
                <a:latin typeface="Times New Roman Tj" panose="02020603050405020304" pitchFamily="18" charset="-52"/>
              </a:rPr>
              <a:t> </a:t>
            </a:r>
            <a:r>
              <a:rPr lang="ru-RU" dirty="0" err="1">
                <a:latin typeface="Times New Roman Tj" panose="02020603050405020304" pitchFamily="18" charset="-52"/>
              </a:rPr>
              <a:t>ахири</a:t>
            </a:r>
            <a:r>
              <a:rPr lang="ru-RU" dirty="0">
                <a:latin typeface="Times New Roman Tj" panose="02020603050405020304" pitchFamily="18" charset="-52"/>
              </a:rPr>
              <a:t> </a:t>
            </a:r>
            <a:r>
              <a:rPr lang="ru-RU" dirty="0" err="1">
                <a:latin typeface="Times New Roman Tj" panose="02020603050405020304" pitchFamily="18" charset="-52"/>
              </a:rPr>
              <a:t>Донишгоҳи</a:t>
            </a:r>
            <a:r>
              <a:rPr lang="ru-RU" dirty="0">
                <a:latin typeface="Times New Roman Tj" panose="02020603050405020304" pitchFamily="18" charset="-52"/>
              </a:rPr>
              <a:t> </a:t>
            </a:r>
            <a:r>
              <a:rPr lang="ru-RU" dirty="0" err="1">
                <a:latin typeface="Times New Roman Tj" panose="02020603050405020304" pitchFamily="18" charset="-52"/>
              </a:rPr>
              <a:t>Ҳарвард</a:t>
            </a:r>
            <a:r>
              <a:rPr lang="ru-RU" dirty="0">
                <a:latin typeface="Times New Roman Tj" panose="02020603050405020304" pitchFamily="18" charset="-52"/>
              </a:rPr>
              <a:t> </a:t>
            </a:r>
            <a:r>
              <a:rPr lang="ru-RU" dirty="0" err="1">
                <a:latin typeface="Times New Roman Tj" panose="02020603050405020304" pitchFamily="18" charset="-52"/>
              </a:rPr>
              <a:t>нишон</a:t>
            </a:r>
            <a:r>
              <a:rPr lang="ru-RU" dirty="0">
                <a:latin typeface="Times New Roman Tj" panose="02020603050405020304" pitchFamily="18" charset="-52"/>
              </a:rPr>
              <a:t> </a:t>
            </a:r>
            <a:r>
              <a:rPr lang="ru-RU" dirty="0" err="1">
                <a:latin typeface="Times New Roman Tj" panose="02020603050405020304" pitchFamily="18" charset="-52"/>
              </a:rPr>
              <a:t>дод</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донишҷӯёне</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воситаҳои</a:t>
            </a:r>
            <a:r>
              <a:rPr lang="ru-RU" dirty="0">
                <a:latin typeface="Times New Roman Tj" panose="02020603050405020304" pitchFamily="18" charset="-52"/>
              </a:rPr>
              <a:t> </a:t>
            </a:r>
            <a:r>
              <a:rPr lang="ru-RU" dirty="0" smtClean="0">
                <a:latin typeface="Times New Roman Tj" panose="02020603050405020304" pitchFamily="18" charset="-52"/>
              </a:rPr>
              <a:t>ЗС-</a:t>
            </a:r>
            <a:r>
              <a:rPr lang="ru-RU" dirty="0" err="1" smtClean="0">
                <a:latin typeface="Times New Roman Tj" panose="02020603050405020304" pitchFamily="18" charset="-52"/>
              </a:rPr>
              <a:t>ро</a:t>
            </a:r>
            <a:r>
              <a:rPr lang="ru-RU" dirty="0" smtClean="0">
                <a:latin typeface="Times New Roman Tj" panose="02020603050405020304" pitchFamily="18" charset="-52"/>
              </a:rPr>
              <a:t> </a:t>
            </a:r>
            <a:r>
              <a:rPr lang="ru-RU" dirty="0">
                <a:latin typeface="Times New Roman Tj" panose="02020603050405020304" pitchFamily="18" charset="-52"/>
              </a:rPr>
              <a:t>дар </a:t>
            </a:r>
            <a:r>
              <a:rPr lang="ru-RU" dirty="0" err="1">
                <a:latin typeface="Times New Roman Tj" panose="02020603050405020304" pitchFamily="18" charset="-52"/>
              </a:rPr>
              <a:t>дарсҳои</a:t>
            </a:r>
            <a:r>
              <a:rPr lang="ru-RU" dirty="0">
                <a:latin typeface="Times New Roman Tj" panose="02020603050405020304" pitchFamily="18" charset="-52"/>
              </a:rPr>
              <a:t> физика </a:t>
            </a:r>
            <a:r>
              <a:rPr lang="ru-RU" dirty="0" err="1">
                <a:latin typeface="Times New Roman Tj" panose="02020603050405020304" pitchFamily="18" charset="-52"/>
              </a:rPr>
              <a:t>истифода</a:t>
            </a:r>
            <a:r>
              <a:rPr lang="ru-RU" dirty="0">
                <a:latin typeface="Times New Roman Tj" panose="02020603050405020304" pitchFamily="18" charset="-52"/>
              </a:rPr>
              <a:t> </a:t>
            </a:r>
            <a:r>
              <a:rPr lang="ru-RU" dirty="0" err="1">
                <a:latin typeface="Times New Roman Tj" panose="02020603050405020304" pitchFamily="18" charset="-52"/>
              </a:rPr>
              <a:t>мебаранд</a:t>
            </a:r>
            <a:r>
              <a:rPr lang="ru-RU" dirty="0">
                <a:latin typeface="Times New Roman Tj" panose="02020603050405020304" pitchFamily="18" charset="-52"/>
              </a:rPr>
              <a:t>, </a:t>
            </a:r>
            <a:r>
              <a:rPr lang="ru-RU" dirty="0" err="1">
                <a:latin typeface="Times New Roman Tj" panose="02020603050405020304" pitchFamily="18" charset="-52"/>
              </a:rPr>
              <a:t>ду</a:t>
            </a:r>
            <a:r>
              <a:rPr lang="ru-RU" dirty="0">
                <a:latin typeface="Times New Roman Tj" panose="02020603050405020304" pitchFamily="18" charset="-52"/>
              </a:rPr>
              <a:t> </a:t>
            </a:r>
            <a:r>
              <a:rPr lang="ru-RU" dirty="0" err="1">
                <a:latin typeface="Times New Roman Tj" panose="02020603050405020304" pitchFamily="18" charset="-52"/>
              </a:rPr>
              <a:t>маротиба</a:t>
            </a:r>
            <a:r>
              <a:rPr lang="ru-RU" dirty="0">
                <a:latin typeface="Times New Roman Tj" panose="02020603050405020304" pitchFamily="18" charset="-52"/>
              </a:rPr>
              <a:t> </a:t>
            </a:r>
            <a:r>
              <a:rPr lang="ru-RU" dirty="0" err="1" smtClean="0">
                <a:latin typeface="Times New Roman Tj" panose="02020603050405020304" pitchFamily="18" charset="-52"/>
              </a:rPr>
              <a:t>фаъолтар</a:t>
            </a:r>
            <a:r>
              <a:rPr lang="ru-RU" dirty="0" smtClean="0">
                <a:latin typeface="Times New Roman Tj" panose="02020603050405020304" pitchFamily="18" charset="-52"/>
              </a:rPr>
              <a:t> </a:t>
            </a:r>
            <a:r>
              <a:rPr lang="ru-RU" dirty="0">
                <a:latin typeface="Times New Roman Tj" panose="02020603050405020304" pitchFamily="18" charset="-52"/>
              </a:rPr>
              <a:t>дар </a:t>
            </a:r>
            <a:r>
              <a:rPr lang="ru-RU" dirty="0" err="1" smtClean="0">
                <a:latin typeface="Times New Roman Tj" panose="02020603050405020304" pitchFamily="18" charset="-52"/>
              </a:rPr>
              <a:t>равани</a:t>
            </a:r>
            <a:r>
              <a:rPr lang="ru-RU" dirty="0" smtClean="0">
                <a:latin typeface="Times New Roman Tj" panose="02020603050405020304" pitchFamily="18" charset="-52"/>
              </a:rPr>
              <a:t> </a:t>
            </a:r>
            <a:r>
              <a:rPr lang="ru-RU" dirty="0" err="1" smtClean="0">
                <a:latin typeface="Times New Roman Tj" panose="02020603050405020304" pitchFamily="18" charset="-52"/>
              </a:rPr>
              <a:t>дарс</a:t>
            </a:r>
            <a:r>
              <a:rPr lang="ru-RU" dirty="0" smtClean="0">
                <a:latin typeface="Times New Roman Tj" panose="02020603050405020304" pitchFamily="18" charset="-52"/>
              </a:rPr>
              <a:t> </a:t>
            </a:r>
            <a:r>
              <a:rPr lang="ru-RU" dirty="0" err="1">
                <a:latin typeface="Times New Roman Tj" panose="02020603050405020304" pitchFamily="18" charset="-52"/>
              </a:rPr>
              <a:t>иштирок</a:t>
            </a:r>
            <a:r>
              <a:rPr lang="ru-RU" dirty="0">
                <a:latin typeface="Times New Roman Tj" panose="02020603050405020304" pitchFamily="18" charset="-52"/>
              </a:rPr>
              <a:t> </a:t>
            </a:r>
            <a:r>
              <a:rPr lang="ru-RU" dirty="0" err="1">
                <a:latin typeface="Times New Roman Tj" panose="02020603050405020304" pitchFamily="18" charset="-52"/>
              </a:rPr>
              <a:t>мекунанд</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малакаҳои</a:t>
            </a:r>
            <a:r>
              <a:rPr lang="ru-RU" dirty="0">
                <a:latin typeface="Times New Roman Tj" panose="02020603050405020304" pitchFamily="18" charset="-52"/>
              </a:rPr>
              <a:t> </a:t>
            </a:r>
            <a:r>
              <a:rPr lang="ru-RU" dirty="0" err="1">
                <a:latin typeface="Times New Roman Tj" panose="02020603050405020304" pitchFamily="18" charset="-52"/>
              </a:rPr>
              <a:t>ҳаллу</a:t>
            </a:r>
            <a:r>
              <a:rPr lang="ru-RU" dirty="0">
                <a:latin typeface="Times New Roman Tj" panose="02020603050405020304" pitchFamily="18" charset="-52"/>
              </a:rPr>
              <a:t> </a:t>
            </a:r>
            <a:r>
              <a:rPr lang="ru-RU" dirty="0" err="1">
                <a:latin typeface="Times New Roman Tj" panose="02020603050405020304" pitchFamily="18" charset="-52"/>
              </a:rPr>
              <a:t>фасли</a:t>
            </a:r>
            <a:r>
              <a:rPr lang="ru-RU" dirty="0">
                <a:latin typeface="Times New Roman Tj" panose="02020603050405020304" pitchFamily="18" charset="-52"/>
              </a:rPr>
              <a:t> </a:t>
            </a:r>
            <a:r>
              <a:rPr lang="ru-RU" dirty="0" err="1">
                <a:latin typeface="Times New Roman Tj" panose="02020603050405020304" pitchFamily="18" charset="-52"/>
              </a:rPr>
              <a:t>масъалаҳояшон</a:t>
            </a:r>
            <a:r>
              <a:rPr lang="ru-RU" dirty="0">
                <a:latin typeface="Times New Roman Tj" panose="02020603050405020304" pitchFamily="18" charset="-52"/>
              </a:rPr>
              <a:t> </a:t>
            </a:r>
            <a:r>
              <a:rPr lang="ru-RU" dirty="0" err="1">
                <a:latin typeface="Times New Roman Tj" panose="02020603050405020304" pitchFamily="18" charset="-52"/>
              </a:rPr>
              <a:t>беҳтар</a:t>
            </a:r>
            <a:r>
              <a:rPr lang="ru-RU" dirty="0">
                <a:latin typeface="Times New Roman Tj" panose="02020603050405020304" pitchFamily="18" charset="-52"/>
              </a:rPr>
              <a:t> </a:t>
            </a:r>
            <a:r>
              <a:rPr lang="ru-RU" dirty="0" err="1" smtClean="0">
                <a:latin typeface="Times New Roman Tj" panose="02020603050405020304" pitchFamily="18" charset="-52"/>
              </a:rPr>
              <a:t>мешаванд</a:t>
            </a:r>
            <a:r>
              <a:rPr lang="ru-RU" dirty="0" smtClean="0">
                <a:latin typeface="Times New Roman Tj" panose="02020603050405020304" pitchFamily="18" charset="-52"/>
              </a:rPr>
              <a:t>;</a:t>
            </a:r>
          </a:p>
          <a:p>
            <a:pPr algn="just">
              <a:lnSpc>
                <a:spcPct val="120000"/>
              </a:lnSpc>
              <a:spcBef>
                <a:spcPts val="0"/>
              </a:spcBef>
            </a:pPr>
            <a:r>
              <a:rPr lang="ru-RU" dirty="0" smtClean="0">
                <a:latin typeface="Times New Roman Tj" panose="02020603050405020304" pitchFamily="18" charset="-52"/>
              </a:rPr>
              <a:t>Як </a:t>
            </a:r>
            <a:r>
              <a:rPr lang="ru-RU" dirty="0" err="1">
                <a:latin typeface="Times New Roman Tj" panose="02020603050405020304" pitchFamily="18" charset="-52"/>
              </a:rPr>
              <a:t>таҳқиқоти</a:t>
            </a:r>
            <a:r>
              <a:rPr lang="ru-RU" dirty="0">
                <a:latin typeface="Times New Roman Tj" panose="02020603050405020304" pitchFamily="18" charset="-52"/>
              </a:rPr>
              <a:t> </a:t>
            </a:r>
            <a:r>
              <a:rPr lang="ru-RU" dirty="0" err="1">
                <a:latin typeface="Times New Roman Tj" panose="02020603050405020304" pitchFamily="18" charset="-52"/>
              </a:rPr>
              <a:t>муштараки</a:t>
            </a:r>
            <a:r>
              <a:rPr lang="ru-RU" dirty="0">
                <a:latin typeface="Times New Roman Tj" panose="02020603050405020304" pitchFamily="18" charset="-52"/>
              </a:rPr>
              <a:t> </a:t>
            </a:r>
            <a:r>
              <a:rPr lang="ru-RU" dirty="0" err="1">
                <a:latin typeface="Times New Roman Tj" panose="02020603050405020304" pitchFamily="18" charset="-52"/>
              </a:rPr>
              <a:t>Донишгоҳи</a:t>
            </a:r>
            <a:r>
              <a:rPr lang="ru-RU" dirty="0">
                <a:latin typeface="Times New Roman Tj" panose="02020603050405020304" pitchFamily="18" charset="-52"/>
              </a:rPr>
              <a:t> Стэнфорд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Донишкадаи</a:t>
            </a:r>
            <a:r>
              <a:rPr lang="ru-RU" dirty="0">
                <a:latin typeface="Times New Roman Tj" panose="02020603050405020304" pitchFamily="18" charset="-52"/>
              </a:rPr>
              <a:t> технологии Массачусетс </a:t>
            </a:r>
            <a:r>
              <a:rPr lang="ru-RU" dirty="0" err="1">
                <a:latin typeface="Times New Roman Tj" panose="02020603050405020304" pitchFamily="18" charset="-52"/>
              </a:rPr>
              <a:t>нишон</a:t>
            </a:r>
            <a:r>
              <a:rPr lang="ru-RU" dirty="0">
                <a:latin typeface="Times New Roman Tj" panose="02020603050405020304" pitchFamily="18" charset="-52"/>
              </a:rPr>
              <a:t> </a:t>
            </a:r>
            <a:r>
              <a:rPr lang="ru-RU" dirty="0" err="1">
                <a:latin typeface="Times New Roman Tj" panose="02020603050405020304" pitchFamily="18" charset="-52"/>
              </a:rPr>
              <a:t>дод</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истифодаи</a:t>
            </a:r>
            <a:r>
              <a:rPr lang="ru-RU" dirty="0">
                <a:latin typeface="Times New Roman Tj" panose="02020603050405020304" pitchFamily="18" charset="-52"/>
              </a:rPr>
              <a:t> </a:t>
            </a:r>
            <a:r>
              <a:rPr lang="ru-RU" dirty="0" smtClean="0">
                <a:latin typeface="Times New Roman Tj" panose="02020603050405020304" pitchFamily="18" charset="-52"/>
              </a:rPr>
              <a:t>ЗС </a:t>
            </a:r>
            <a:r>
              <a:rPr lang="ru-RU" dirty="0" err="1" smtClean="0">
                <a:latin typeface="Times New Roman Tj" panose="02020603050405020304" pitchFamily="18" charset="-52"/>
              </a:rPr>
              <a:t>метавонад</a:t>
            </a:r>
            <a:r>
              <a:rPr lang="ru-RU" dirty="0" smtClean="0">
                <a:latin typeface="Times New Roman Tj" panose="02020603050405020304" pitchFamily="18" charset="-52"/>
              </a:rPr>
              <a:t> </a:t>
            </a:r>
            <a:r>
              <a:rPr lang="ru-RU" dirty="0" err="1">
                <a:latin typeface="Times New Roman Tj" panose="02020603050405020304" pitchFamily="18" charset="-52"/>
              </a:rPr>
              <a:t>ҳосилнокии</a:t>
            </a:r>
            <a:r>
              <a:rPr lang="ru-RU" dirty="0">
                <a:latin typeface="Times New Roman Tj" panose="02020603050405020304" pitchFamily="18" charset="-52"/>
              </a:rPr>
              <a:t> </a:t>
            </a:r>
            <a:r>
              <a:rPr lang="ru-RU" dirty="0" err="1">
                <a:latin typeface="Times New Roman Tj" panose="02020603050405020304" pitchFamily="18" charset="-52"/>
              </a:rPr>
              <a:t>меҳнатро</a:t>
            </a:r>
            <a:r>
              <a:rPr lang="ru-RU" dirty="0">
                <a:latin typeface="Times New Roman Tj" panose="02020603050405020304" pitchFamily="18" charset="-52"/>
              </a:rPr>
              <a:t> то 15% </a:t>
            </a:r>
            <a:r>
              <a:rPr lang="ru-RU" dirty="0" err="1">
                <a:latin typeface="Times New Roman Tj" panose="02020603050405020304" pitchFamily="18" charset="-52"/>
              </a:rPr>
              <a:t>боло</a:t>
            </a:r>
            <a:r>
              <a:rPr lang="ru-RU" dirty="0">
                <a:latin typeface="Times New Roman Tj" panose="02020603050405020304" pitchFamily="18" charset="-52"/>
              </a:rPr>
              <a:t> </a:t>
            </a:r>
            <a:r>
              <a:rPr lang="ru-RU" dirty="0" err="1" smtClean="0">
                <a:latin typeface="Times New Roman Tj" panose="02020603050405020304" pitchFamily="18" charset="-52"/>
              </a:rPr>
              <a:t>барад</a:t>
            </a:r>
            <a:r>
              <a:rPr lang="ru-RU" dirty="0" smtClean="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барои</a:t>
            </a:r>
            <a:r>
              <a:rPr lang="ru-RU" dirty="0">
                <a:latin typeface="Times New Roman Tj" panose="02020603050405020304" pitchFamily="18" charset="-52"/>
              </a:rPr>
              <a:t> </a:t>
            </a:r>
            <a:r>
              <a:rPr lang="ru-RU" dirty="0" err="1">
                <a:latin typeface="Times New Roman Tj" panose="02020603050405020304" pitchFamily="18" charset="-52"/>
              </a:rPr>
              <a:t>шахсони</a:t>
            </a:r>
            <a:r>
              <a:rPr lang="ru-RU" dirty="0">
                <a:latin typeface="Times New Roman Tj" panose="02020603050405020304" pitchFamily="18" charset="-52"/>
              </a:rPr>
              <a:t> </a:t>
            </a:r>
            <a:r>
              <a:rPr lang="ru-RU" dirty="0" err="1">
                <a:latin typeface="Times New Roman Tj" panose="02020603050405020304" pitchFamily="18" charset="-52"/>
              </a:rPr>
              <a:t>камтаҷриба</a:t>
            </a:r>
            <a:r>
              <a:rPr lang="ru-RU" dirty="0">
                <a:latin typeface="Times New Roman Tj" panose="02020603050405020304" pitchFamily="18" charset="-52"/>
              </a:rPr>
              <a:t> ин </a:t>
            </a:r>
            <a:r>
              <a:rPr lang="ru-RU" dirty="0" err="1">
                <a:latin typeface="Times New Roman Tj" panose="02020603050405020304" pitchFamily="18" charset="-52"/>
              </a:rPr>
              <a:t>фоиз</a:t>
            </a:r>
            <a:r>
              <a:rPr lang="ru-RU" dirty="0">
                <a:latin typeface="Times New Roman Tj" panose="02020603050405020304" pitchFamily="18" charset="-52"/>
              </a:rPr>
              <a:t> </a:t>
            </a:r>
            <a:r>
              <a:rPr lang="ru-RU" dirty="0" err="1" smtClean="0">
                <a:latin typeface="Times New Roman Tj" panose="02020603050405020304" pitchFamily="18" charset="-52"/>
              </a:rPr>
              <a:t>ду</a:t>
            </a:r>
            <a:r>
              <a:rPr lang="ru-RU" dirty="0" smtClean="0">
                <a:latin typeface="Times New Roman Tj" panose="02020603050405020304" pitchFamily="18" charset="-52"/>
              </a:rPr>
              <a:t> </a:t>
            </a:r>
            <a:r>
              <a:rPr lang="ru-RU" dirty="0" err="1" smtClean="0">
                <a:latin typeface="Times New Roman Tj" panose="02020603050405020304" pitchFamily="18" charset="-52"/>
              </a:rPr>
              <a:t>баробар</a:t>
            </a:r>
            <a:r>
              <a:rPr lang="ru-RU" dirty="0" smtClean="0">
                <a:latin typeface="Times New Roman Tj" panose="02020603050405020304" pitchFamily="18" charset="-52"/>
              </a:rPr>
              <a:t> </a:t>
            </a:r>
            <a:r>
              <a:rPr lang="ru-RU" dirty="0" err="1" smtClean="0">
                <a:latin typeface="Times New Roman Tj" panose="02020603050405020304" pitchFamily="18" charset="-52"/>
              </a:rPr>
              <a:t>бештар</a:t>
            </a:r>
            <a:r>
              <a:rPr lang="ru-RU" dirty="0" smtClean="0">
                <a:latin typeface="Times New Roman Tj" panose="02020603050405020304" pitchFamily="18" charset="-52"/>
              </a:rPr>
              <a:t> </a:t>
            </a:r>
            <a:r>
              <a:rPr lang="ru-RU" dirty="0" err="1">
                <a:latin typeface="Times New Roman Tj" panose="02020603050405020304" pitchFamily="18" charset="-52"/>
              </a:rPr>
              <a:t>аст</a:t>
            </a:r>
            <a:r>
              <a:rPr lang="ru-RU" dirty="0">
                <a:latin typeface="Times New Roman Tj" panose="02020603050405020304" pitchFamily="18" charset="-52"/>
              </a:rPr>
              <a:t>.</a:t>
            </a:r>
            <a:r>
              <a:rPr lang="ru-RU" dirty="0" smtClean="0">
                <a:latin typeface="Times New Roman Tj" panose="02020603050405020304" pitchFamily="18" charset="-52"/>
              </a:rPr>
              <a:t>  </a:t>
            </a:r>
            <a:r>
              <a:rPr lang="ru-RU" b="1" dirty="0" smtClean="0">
                <a:latin typeface="Times New Roman Tj" panose="02020603050405020304" pitchFamily="18" charset="-52"/>
              </a:rPr>
              <a:t> </a:t>
            </a:r>
            <a:endParaRPr lang="ru-RU" dirty="0"/>
          </a:p>
        </p:txBody>
      </p:sp>
    </p:spTree>
    <p:extLst>
      <p:ext uri="{BB962C8B-B14F-4D97-AF65-F5344CB8AC3E}">
        <p14:creationId xmlns:p14="http://schemas.microsoft.com/office/powerpoint/2010/main" val="2157518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g-Cyrl-TJ" b="1" dirty="0" smtClean="0">
                <a:latin typeface="Times New Roman Tj" panose="02020603050405020304" pitchFamily="18" charset="-52"/>
              </a:rPr>
              <a:t>Истифодаи ЗС дар таҳсилоти олии касбӣ</a:t>
            </a:r>
            <a:endParaRPr lang="ru-RU" b="1" dirty="0">
              <a:latin typeface="Times New Roman Tj" panose="02020603050405020304" pitchFamily="18" charset="-52"/>
            </a:endParaRPr>
          </a:p>
        </p:txBody>
      </p:sp>
      <p:sp>
        <p:nvSpPr>
          <p:cNvPr id="3" name="Объект 2"/>
          <p:cNvSpPr>
            <a:spLocks noGrp="1"/>
          </p:cNvSpPr>
          <p:nvPr>
            <p:ph idx="1"/>
          </p:nvPr>
        </p:nvSpPr>
        <p:spPr>
          <a:xfrm>
            <a:off x="838200" y="2101515"/>
            <a:ext cx="10515600" cy="4075447"/>
          </a:xfrm>
        </p:spPr>
        <p:txBody>
          <a:bodyPr>
            <a:normAutofit/>
          </a:bodyPr>
          <a:lstStyle/>
          <a:p>
            <a:r>
              <a:rPr lang="tg-Cyrl-TJ" sz="4000" dirty="0" smtClean="0">
                <a:latin typeface="Times New Roman Tj" panose="02020603050405020304" pitchFamily="18" charset="-52"/>
              </a:rPr>
              <a:t>1. Барои идоракунии муассисаи таълимӣ;</a:t>
            </a:r>
          </a:p>
          <a:p>
            <a:pPr marL="0" indent="0">
              <a:buNone/>
            </a:pPr>
            <a:endParaRPr lang="tg-Cyrl-TJ" sz="1400" dirty="0" smtClean="0">
              <a:latin typeface="Times New Roman Tj" panose="02020603050405020304" pitchFamily="18" charset="-52"/>
            </a:endParaRPr>
          </a:p>
          <a:p>
            <a:r>
              <a:rPr lang="tg-Cyrl-TJ" sz="4000" dirty="0" smtClean="0">
                <a:latin typeface="Times New Roman Tj" panose="02020603050405020304" pitchFamily="18" charset="-52"/>
              </a:rPr>
              <a:t>2. Истифодабарии ЗС аз ҷониби омӯзгорон;</a:t>
            </a:r>
          </a:p>
          <a:p>
            <a:pPr marL="0" indent="0">
              <a:buNone/>
            </a:pPr>
            <a:endParaRPr lang="tg-Cyrl-TJ" sz="1200" dirty="0" smtClean="0">
              <a:latin typeface="Times New Roman Tj" panose="02020603050405020304" pitchFamily="18" charset="-52"/>
            </a:endParaRPr>
          </a:p>
          <a:p>
            <a:r>
              <a:rPr lang="tg-Cyrl-TJ" sz="4000" dirty="0" smtClean="0">
                <a:latin typeface="Times New Roman Tj" panose="02020603050405020304" pitchFamily="18" charset="-52"/>
              </a:rPr>
              <a:t>3. Истифодабарии ЗС аз ҷониби донишҷӯёну унвонҷӯён.</a:t>
            </a:r>
          </a:p>
          <a:p>
            <a:endParaRPr lang="ru-RU" dirty="0"/>
          </a:p>
        </p:txBody>
      </p:sp>
    </p:spTree>
    <p:extLst>
      <p:ext uri="{BB962C8B-B14F-4D97-AF65-F5344CB8AC3E}">
        <p14:creationId xmlns:p14="http://schemas.microsoft.com/office/powerpoint/2010/main" val="3022977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g-Cyrl-TJ" b="1" dirty="0"/>
              <a:t>Истифодаи ЗС дар таҳсилоти олии касбӣ</a:t>
            </a:r>
            <a:endParaRPr lang="ru-RU" dirty="0"/>
          </a:p>
        </p:txBody>
      </p:sp>
      <p:sp>
        <p:nvSpPr>
          <p:cNvPr id="3" name="Объект 2"/>
          <p:cNvSpPr>
            <a:spLocks noGrp="1"/>
          </p:cNvSpPr>
          <p:nvPr>
            <p:ph idx="1"/>
          </p:nvPr>
        </p:nvSpPr>
        <p:spPr>
          <a:xfrm>
            <a:off x="838200" y="1572126"/>
            <a:ext cx="10515600" cy="4604837"/>
          </a:xfrm>
        </p:spPr>
        <p:txBody>
          <a:bodyPr>
            <a:normAutofit fontScale="92500" lnSpcReduction="10000"/>
          </a:bodyPr>
          <a:lstStyle/>
          <a:p>
            <a:pPr algn="just"/>
            <a:r>
              <a:rPr lang="tg-Cyrl-TJ" b="1" dirty="0" smtClean="0">
                <a:latin typeface="Times New Roman Tj" panose="02020603050405020304" pitchFamily="18" charset="-52"/>
              </a:rPr>
              <a:t>Таълими </a:t>
            </a:r>
            <a:r>
              <a:rPr lang="tg-Cyrl-TJ" b="1" dirty="0">
                <a:latin typeface="Times New Roman Tj" panose="02020603050405020304" pitchFamily="18" charset="-52"/>
              </a:rPr>
              <a:t>адаптивӣ ва </a:t>
            </a:r>
            <a:r>
              <a:rPr lang="tg-Cyrl-TJ" b="1" dirty="0" smtClean="0">
                <a:latin typeface="Times New Roman Tj" panose="02020603050405020304" pitchFamily="18" charset="-52"/>
              </a:rPr>
              <a:t>инфиродӣ - </a:t>
            </a:r>
            <a:r>
              <a:rPr lang="tg-Cyrl-TJ" dirty="0" smtClean="0">
                <a:latin typeface="Times New Roman Tj" panose="02020603050405020304" pitchFamily="18" charset="-52"/>
              </a:rPr>
              <a:t>мутобиқсозии </a:t>
            </a:r>
            <a:r>
              <a:rPr lang="tg-Cyrl-TJ" dirty="0">
                <a:latin typeface="Times New Roman Tj" panose="02020603050405020304" pitchFamily="18" charset="-52"/>
              </a:rPr>
              <a:t>маводи </a:t>
            </a:r>
            <a:r>
              <a:rPr lang="tg-Cyrl-TJ" dirty="0" smtClean="0">
                <a:latin typeface="Times New Roman Tj" panose="02020603050405020304" pitchFamily="18" charset="-52"/>
              </a:rPr>
              <a:t>таълимӣ </a:t>
            </a:r>
            <a:r>
              <a:rPr lang="tg-Cyrl-TJ" dirty="0">
                <a:latin typeface="Times New Roman Tj" panose="02020603050405020304" pitchFamily="18" charset="-52"/>
              </a:rPr>
              <a:t>бо назардошти </a:t>
            </a:r>
            <a:r>
              <a:rPr lang="tg-Cyrl-TJ" dirty="0" smtClean="0">
                <a:latin typeface="Times New Roman Tj" panose="02020603050405020304" pitchFamily="18" charset="-52"/>
              </a:rPr>
              <a:t>сатҳи фаҳмиши ҳар </a:t>
            </a:r>
            <a:r>
              <a:rPr lang="tg-Cyrl-TJ" dirty="0">
                <a:latin typeface="Times New Roman Tj" panose="02020603050405020304" pitchFamily="18" charset="-52"/>
              </a:rPr>
              <a:t>як донишҷӯ </a:t>
            </a:r>
            <a:r>
              <a:rPr lang="tg-Cyrl-TJ" dirty="0" smtClean="0">
                <a:latin typeface="Times New Roman Tj" panose="02020603050405020304" pitchFamily="18" charset="-52"/>
              </a:rPr>
              <a:t>ва дараҷаи пешрафти ӯ (</a:t>
            </a:r>
            <a:r>
              <a:rPr lang="tg-Cyrl-TJ" i="1" dirty="0" smtClean="0">
                <a:latin typeface="Times New Roman Tj" panose="02020603050405020304" pitchFamily="18" charset="-52"/>
              </a:rPr>
              <a:t>Coursera</a:t>
            </a:r>
            <a:r>
              <a:rPr lang="tg-Cyrl-TJ" dirty="0" smtClean="0">
                <a:latin typeface="Times New Roman Tj" panose="02020603050405020304" pitchFamily="18" charset="-52"/>
              </a:rPr>
              <a:t> </a:t>
            </a:r>
            <a:r>
              <a:rPr lang="tg-Cyrl-TJ" dirty="0">
                <a:latin typeface="Times New Roman Tj" panose="02020603050405020304" pitchFamily="18" charset="-52"/>
              </a:rPr>
              <a:t>ва </a:t>
            </a:r>
            <a:r>
              <a:rPr lang="tg-Cyrl-TJ" i="1" dirty="0">
                <a:latin typeface="Times New Roman Tj" panose="02020603050405020304" pitchFamily="18" charset="-52"/>
              </a:rPr>
              <a:t>Khan </a:t>
            </a:r>
            <a:r>
              <a:rPr lang="tg-Cyrl-TJ" i="1" dirty="0" smtClean="0">
                <a:latin typeface="Times New Roman Tj" panose="02020603050405020304" pitchFamily="18" charset="-52"/>
              </a:rPr>
              <a:t>Academy)</a:t>
            </a:r>
            <a:r>
              <a:rPr lang="tg-Cyrl-TJ" dirty="0" smtClean="0">
                <a:latin typeface="Times New Roman Tj" panose="02020603050405020304" pitchFamily="18" charset="-52"/>
              </a:rPr>
              <a:t>. </a:t>
            </a:r>
            <a:r>
              <a:rPr lang="tg-Cyrl-TJ" dirty="0">
                <a:latin typeface="Times New Roman Tj" panose="02020603050405020304" pitchFamily="18" charset="-52"/>
              </a:rPr>
              <a:t>Агар донишҷӯ як мавзӯъро нағз фаҳмида бошад, система ба мавзӯи нав мегузарад; агар на, </a:t>
            </a:r>
            <a:r>
              <a:rPr lang="tg-Cyrl-TJ" dirty="0" smtClean="0">
                <a:latin typeface="Times New Roman Tj" panose="02020603050405020304" pitchFamily="18" charset="-52"/>
              </a:rPr>
              <a:t>маводи </a:t>
            </a:r>
            <a:r>
              <a:rPr lang="tg-Cyrl-TJ" dirty="0">
                <a:latin typeface="Times New Roman Tj" panose="02020603050405020304" pitchFamily="18" charset="-52"/>
              </a:rPr>
              <a:t>иловагӣ пешниҳод </a:t>
            </a:r>
            <a:r>
              <a:rPr lang="tg-Cyrl-TJ" dirty="0" smtClean="0">
                <a:latin typeface="Times New Roman Tj" panose="02020603050405020304" pitchFamily="18" charset="-52"/>
              </a:rPr>
              <a:t>мешавад</a:t>
            </a:r>
            <a:r>
              <a:rPr lang="tg-Cyrl-TJ" dirty="0">
                <a:latin typeface="Times New Roman Tj" panose="02020603050405020304" pitchFamily="18" charset="-52"/>
              </a:rPr>
              <a:t>. </a:t>
            </a:r>
            <a:endParaRPr lang="tg-Cyrl-TJ" dirty="0" smtClean="0">
              <a:latin typeface="Times New Roman Tj" panose="02020603050405020304" pitchFamily="18" charset="-52"/>
            </a:endParaRPr>
          </a:p>
          <a:p>
            <a:pPr marL="0" indent="0" algn="just">
              <a:buNone/>
            </a:pPr>
            <a:endParaRPr lang="ru-RU" dirty="0">
              <a:latin typeface="Times New Roman Tj" panose="02020603050405020304" pitchFamily="18" charset="-52"/>
            </a:endParaRPr>
          </a:p>
          <a:p>
            <a:pPr algn="just"/>
            <a:r>
              <a:rPr lang="ru-RU" b="1" dirty="0" err="1">
                <a:latin typeface="Times New Roman Tj" panose="02020603050405020304" pitchFamily="18" charset="-52"/>
              </a:rPr>
              <a:t>Ассистенти</a:t>
            </a:r>
            <a:r>
              <a:rPr lang="ru-RU" b="1" dirty="0">
                <a:latin typeface="Times New Roman Tj" panose="02020603050405020304" pitchFamily="18" charset="-52"/>
              </a:rPr>
              <a:t> </a:t>
            </a:r>
            <a:r>
              <a:rPr lang="ru-RU" b="1" dirty="0" err="1">
                <a:latin typeface="Times New Roman Tj" panose="02020603050405020304" pitchFamily="18" charset="-52"/>
              </a:rPr>
              <a:t>шахсӣ</a:t>
            </a:r>
            <a:r>
              <a:rPr lang="ru-RU" b="1" dirty="0">
                <a:latin typeface="Times New Roman Tj" panose="02020603050405020304" pitchFamily="18" charset="-52"/>
              </a:rPr>
              <a:t> </a:t>
            </a:r>
            <a:r>
              <a:rPr lang="ru-RU" b="1" dirty="0" err="1">
                <a:latin typeface="Times New Roman Tj" panose="02020603050405020304" pitchFamily="18" charset="-52"/>
              </a:rPr>
              <a:t>ва</a:t>
            </a:r>
            <a:r>
              <a:rPr lang="ru-RU" b="1" dirty="0">
                <a:latin typeface="Times New Roman Tj" panose="02020603050405020304" pitchFamily="18" charset="-52"/>
              </a:rPr>
              <a:t> </a:t>
            </a:r>
            <a:r>
              <a:rPr lang="ru-RU" b="1" dirty="0" smtClean="0">
                <a:latin typeface="Times New Roman Tj" panose="02020603050405020304" pitchFamily="18" charset="-52"/>
              </a:rPr>
              <a:t>чат-</a:t>
            </a:r>
            <a:r>
              <a:rPr lang="ru-RU" b="1" dirty="0" err="1" smtClean="0">
                <a:latin typeface="Times New Roman Tj" panose="02020603050405020304" pitchFamily="18" charset="-52"/>
              </a:rPr>
              <a:t>ботҳо</a:t>
            </a:r>
            <a:r>
              <a:rPr lang="ru-RU" b="1" dirty="0" smtClean="0">
                <a:latin typeface="Times New Roman Tj" panose="02020603050405020304" pitchFamily="18" charset="-52"/>
              </a:rPr>
              <a:t> - </a:t>
            </a:r>
            <a:r>
              <a:rPr lang="ru-RU" dirty="0" smtClean="0">
                <a:latin typeface="Times New Roman Tj" panose="02020603050405020304" pitchFamily="18" charset="-52"/>
              </a:rPr>
              <a:t>чат-</a:t>
            </a:r>
            <a:r>
              <a:rPr lang="ru-RU" dirty="0" err="1" smtClean="0">
                <a:latin typeface="Times New Roman Tj" panose="02020603050405020304" pitchFamily="18" charset="-52"/>
              </a:rPr>
              <a:t>ботҳои</a:t>
            </a:r>
            <a:r>
              <a:rPr lang="ru-RU" dirty="0" smtClean="0">
                <a:latin typeface="Times New Roman Tj" panose="02020603050405020304" pitchFamily="18" charset="-52"/>
              </a:rPr>
              <a:t> </a:t>
            </a:r>
            <a:r>
              <a:rPr lang="ru-RU" dirty="0" err="1">
                <a:latin typeface="Times New Roman Tj" panose="02020603050405020304" pitchFamily="18" charset="-52"/>
              </a:rPr>
              <a:t>дорои</a:t>
            </a:r>
            <a:r>
              <a:rPr lang="ru-RU" dirty="0">
                <a:latin typeface="Times New Roman Tj" panose="02020603050405020304" pitchFamily="18" charset="-52"/>
              </a:rPr>
              <a:t> </a:t>
            </a:r>
            <a:r>
              <a:rPr lang="ru-RU" dirty="0" err="1">
                <a:latin typeface="Times New Roman Tj" panose="02020603050405020304" pitchFamily="18" charset="-52"/>
              </a:rPr>
              <a:t>зеҳни</a:t>
            </a:r>
            <a:r>
              <a:rPr lang="ru-RU" dirty="0">
                <a:latin typeface="Times New Roman Tj" panose="02020603050405020304" pitchFamily="18" charset="-52"/>
              </a:rPr>
              <a:t> </a:t>
            </a:r>
            <a:r>
              <a:rPr lang="ru-RU" dirty="0" err="1">
                <a:latin typeface="Times New Roman Tj" panose="02020603050405020304" pitchFamily="18" charset="-52"/>
              </a:rPr>
              <a:t>сунъӣ</a:t>
            </a:r>
            <a:r>
              <a:rPr lang="ru-RU" dirty="0">
                <a:latin typeface="Times New Roman Tj" panose="02020603050405020304" pitchFamily="18" charset="-52"/>
              </a:rPr>
              <a:t> (</a:t>
            </a:r>
            <a:r>
              <a:rPr lang="ru-RU" dirty="0" err="1">
                <a:latin typeface="Times New Roman Tj" panose="02020603050405020304" pitchFamily="18" charset="-52"/>
              </a:rPr>
              <a:t>мисли</a:t>
            </a:r>
            <a:r>
              <a:rPr lang="ru-RU" dirty="0">
                <a:latin typeface="Times New Roman Tj" panose="02020603050405020304" pitchFamily="18" charset="-52"/>
              </a:rPr>
              <a:t> </a:t>
            </a:r>
            <a:r>
              <a:rPr lang="ru-RU" i="1" dirty="0" err="1">
                <a:latin typeface="Times New Roman Tj" panose="02020603050405020304" pitchFamily="18" charset="-52"/>
              </a:rPr>
              <a:t>ChatGPT</a:t>
            </a:r>
            <a:r>
              <a:rPr lang="ru-RU" dirty="0">
                <a:latin typeface="Times New Roman Tj" panose="02020603050405020304" pitchFamily="18" charset="-52"/>
              </a:rPr>
              <a:t>)-</a:t>
            </a:r>
            <a:r>
              <a:rPr lang="ru-RU" dirty="0" err="1" smtClean="0">
                <a:latin typeface="Times New Roman Tj" panose="02020603050405020304" pitchFamily="18" charset="-52"/>
              </a:rPr>
              <a:t>ро</a:t>
            </a:r>
            <a:r>
              <a:rPr lang="ru-RU" dirty="0" smtClean="0">
                <a:latin typeface="Times New Roman Tj" panose="02020603050405020304" pitchFamily="18" charset="-52"/>
              </a:rPr>
              <a:t> </a:t>
            </a:r>
            <a:r>
              <a:rPr lang="ru-RU" dirty="0" err="1" smtClean="0">
                <a:latin typeface="Times New Roman Tj" panose="02020603050405020304" pitchFamily="18" charset="-52"/>
              </a:rPr>
              <a:t>метавон</a:t>
            </a:r>
            <a:r>
              <a:rPr lang="ru-RU" dirty="0" smtClean="0">
                <a:latin typeface="Times New Roman Tj" panose="02020603050405020304" pitchFamily="18" charset="-52"/>
              </a:rPr>
              <a:t> </a:t>
            </a:r>
            <a:r>
              <a:rPr lang="ru-RU" dirty="0" err="1" smtClean="0">
                <a:latin typeface="Times New Roman Tj" panose="02020603050405020304" pitchFamily="18" charset="-52"/>
              </a:rPr>
              <a:t>барои</a:t>
            </a:r>
            <a:r>
              <a:rPr lang="ru-RU" dirty="0" smtClean="0">
                <a:latin typeface="Times New Roman Tj" panose="02020603050405020304" pitchFamily="18" charset="-52"/>
              </a:rPr>
              <a:t> </a:t>
            </a:r>
            <a:r>
              <a:rPr lang="ru-RU" dirty="0" err="1">
                <a:latin typeface="Times New Roman Tj" panose="02020603050405020304" pitchFamily="18" charset="-52"/>
              </a:rPr>
              <a:t>ҷавоб</a:t>
            </a:r>
            <a:r>
              <a:rPr lang="ru-RU" dirty="0">
                <a:latin typeface="Times New Roman Tj" panose="02020603050405020304" pitchFamily="18" charset="-52"/>
              </a:rPr>
              <a:t> додан ба </a:t>
            </a:r>
            <a:r>
              <a:rPr lang="ru-RU" dirty="0" err="1">
                <a:latin typeface="Times New Roman Tj" panose="02020603050405020304" pitchFamily="18" charset="-52"/>
              </a:rPr>
              <a:t>саволҳои</a:t>
            </a:r>
            <a:r>
              <a:rPr lang="ru-RU" dirty="0">
                <a:latin typeface="Times New Roman Tj" panose="02020603050405020304" pitchFamily="18" charset="-52"/>
              </a:rPr>
              <a:t> </a:t>
            </a:r>
            <a:r>
              <a:rPr lang="ru-RU" dirty="0" err="1">
                <a:latin typeface="Times New Roman Tj" panose="02020603050405020304" pitchFamily="18" charset="-52"/>
              </a:rPr>
              <a:t>донишҷӯён</a:t>
            </a:r>
            <a:r>
              <a:rPr lang="ru-RU" dirty="0">
                <a:latin typeface="Times New Roman Tj" panose="02020603050405020304" pitchFamily="18" charset="-52"/>
              </a:rPr>
              <a:t> дар </a:t>
            </a:r>
            <a:r>
              <a:rPr lang="ru-RU" dirty="0" err="1">
                <a:latin typeface="Times New Roman Tj" panose="02020603050405020304" pitchFamily="18" charset="-52"/>
              </a:rPr>
              <a:t>бораи</a:t>
            </a:r>
            <a:r>
              <a:rPr lang="ru-RU" dirty="0">
                <a:latin typeface="Times New Roman Tj" panose="02020603050405020304" pitchFamily="18" charset="-52"/>
              </a:rPr>
              <a:t> </a:t>
            </a:r>
            <a:r>
              <a:rPr lang="ru-RU" dirty="0" err="1">
                <a:latin typeface="Times New Roman Tj" panose="02020603050405020304" pitchFamily="18" charset="-52"/>
              </a:rPr>
              <a:t>дарсҳо</a:t>
            </a:r>
            <a:r>
              <a:rPr lang="ru-RU" dirty="0">
                <a:latin typeface="Times New Roman Tj" panose="02020603050405020304" pitchFamily="18" charset="-52"/>
              </a:rPr>
              <a:t>, </a:t>
            </a:r>
            <a:r>
              <a:rPr lang="ru-RU" dirty="0" err="1">
                <a:latin typeface="Times New Roman Tj" panose="02020603050405020304" pitchFamily="18" charset="-52"/>
              </a:rPr>
              <a:t>реҷабандӣ</a:t>
            </a:r>
            <a:r>
              <a:rPr lang="ru-RU" dirty="0">
                <a:latin typeface="Times New Roman Tj" panose="02020603050405020304" pitchFamily="18" charset="-52"/>
              </a:rPr>
              <a:t>, </a:t>
            </a:r>
            <a:r>
              <a:rPr lang="ru-RU" dirty="0" err="1">
                <a:latin typeface="Times New Roman Tj" panose="02020603050405020304" pitchFamily="18" charset="-52"/>
              </a:rPr>
              <a:t>имтиҳонҳо</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ғайра</a:t>
            </a:r>
            <a:r>
              <a:rPr lang="ru-RU" dirty="0">
                <a:latin typeface="Times New Roman Tj" panose="02020603050405020304" pitchFamily="18" charset="-52"/>
              </a:rPr>
              <a:t> </a:t>
            </a:r>
            <a:r>
              <a:rPr lang="ru-RU" dirty="0" err="1">
                <a:latin typeface="Times New Roman Tj" panose="02020603050405020304" pitchFamily="18" charset="-52"/>
              </a:rPr>
              <a:t>истифода</a:t>
            </a:r>
            <a:r>
              <a:rPr lang="ru-RU" dirty="0">
                <a:latin typeface="Times New Roman Tj" panose="02020603050405020304" pitchFamily="18" charset="-52"/>
              </a:rPr>
              <a:t> </a:t>
            </a:r>
            <a:r>
              <a:rPr lang="ru-RU" dirty="0" err="1">
                <a:latin typeface="Times New Roman Tj" panose="02020603050405020304" pitchFamily="18" charset="-52"/>
              </a:rPr>
              <a:t>баранд</a:t>
            </a:r>
            <a:r>
              <a:rPr lang="ru-RU" dirty="0">
                <a:latin typeface="Times New Roman Tj" panose="02020603050405020304" pitchFamily="18" charset="-52"/>
              </a:rPr>
              <a:t>. Чат-бот </a:t>
            </a:r>
            <a:r>
              <a:rPr lang="ru-RU" dirty="0" err="1">
                <a:latin typeface="Times New Roman Tj" panose="02020603050405020304" pitchFamily="18" charset="-52"/>
              </a:rPr>
              <a:t>метавонад</a:t>
            </a:r>
            <a:r>
              <a:rPr lang="ru-RU" dirty="0">
                <a:latin typeface="Times New Roman Tj" panose="02020603050405020304" pitchFamily="18" charset="-52"/>
              </a:rPr>
              <a:t> 24/7 </a:t>
            </a:r>
            <a:r>
              <a:rPr lang="ru-RU" dirty="0" err="1">
                <a:latin typeface="Times New Roman Tj" panose="02020603050405020304" pitchFamily="18" charset="-52"/>
              </a:rPr>
              <a:t>фаъол</a:t>
            </a:r>
            <a:r>
              <a:rPr lang="ru-RU" dirty="0">
                <a:latin typeface="Times New Roman Tj" panose="02020603050405020304" pitchFamily="18" charset="-52"/>
              </a:rPr>
              <a:t> </a:t>
            </a:r>
            <a:r>
              <a:rPr lang="ru-RU" dirty="0" err="1">
                <a:latin typeface="Times New Roman Tj" panose="02020603050405020304" pitchFamily="18" charset="-52"/>
              </a:rPr>
              <a:t>бошад</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кори </a:t>
            </a:r>
            <a:r>
              <a:rPr lang="ru-RU" dirty="0" err="1">
                <a:latin typeface="Times New Roman Tj" panose="02020603050405020304" pitchFamily="18" charset="-52"/>
              </a:rPr>
              <a:t>кормандони</a:t>
            </a:r>
            <a:r>
              <a:rPr lang="ru-RU" dirty="0">
                <a:latin typeface="Times New Roman Tj" panose="02020603050405020304" pitchFamily="18" charset="-52"/>
              </a:rPr>
              <a:t> </a:t>
            </a:r>
            <a:r>
              <a:rPr lang="ru-RU" dirty="0" err="1">
                <a:latin typeface="Times New Roman Tj" panose="02020603050405020304" pitchFamily="18" charset="-52"/>
              </a:rPr>
              <a:t>маъмуриро</a:t>
            </a:r>
            <a:r>
              <a:rPr lang="ru-RU" dirty="0">
                <a:latin typeface="Times New Roman Tj" panose="02020603050405020304" pitchFamily="18" charset="-52"/>
              </a:rPr>
              <a:t> </a:t>
            </a:r>
            <a:r>
              <a:rPr lang="ru-RU" dirty="0" err="1">
                <a:latin typeface="Times New Roman Tj" panose="02020603050405020304" pitchFamily="18" charset="-52"/>
              </a:rPr>
              <a:t>сабук</a:t>
            </a:r>
            <a:r>
              <a:rPr lang="ru-RU" dirty="0">
                <a:latin typeface="Times New Roman Tj" panose="02020603050405020304" pitchFamily="18" charset="-52"/>
              </a:rPr>
              <a:t> </a:t>
            </a:r>
            <a:r>
              <a:rPr lang="ru-RU" dirty="0" err="1">
                <a:latin typeface="Times New Roman Tj" panose="02020603050405020304" pitchFamily="18" charset="-52"/>
              </a:rPr>
              <a:t>намояд</a:t>
            </a:r>
            <a:r>
              <a:rPr lang="ru-RU" dirty="0">
                <a:latin typeface="Times New Roman Tj" panose="02020603050405020304" pitchFamily="18" charset="-52"/>
              </a:rPr>
              <a:t>.</a:t>
            </a:r>
          </a:p>
          <a:p>
            <a:pPr marL="0" indent="0" algn="just">
              <a:buNone/>
            </a:pPr>
            <a:endParaRPr lang="ru-RU" dirty="0"/>
          </a:p>
          <a:p>
            <a:endParaRPr lang="ru-RU" dirty="0"/>
          </a:p>
        </p:txBody>
      </p:sp>
    </p:spTree>
    <p:extLst>
      <p:ext uri="{BB962C8B-B14F-4D97-AF65-F5344CB8AC3E}">
        <p14:creationId xmlns:p14="http://schemas.microsoft.com/office/powerpoint/2010/main" val="2600127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tg-Cyrl-TJ" b="1" dirty="0"/>
              <a:t>Истифодаи ЗС дар таҳсилоти олии касбӣ</a:t>
            </a:r>
            <a:endParaRPr lang="ru-RU" dirty="0"/>
          </a:p>
        </p:txBody>
      </p:sp>
      <p:sp>
        <p:nvSpPr>
          <p:cNvPr id="3" name="Объект 2"/>
          <p:cNvSpPr>
            <a:spLocks noGrp="1"/>
          </p:cNvSpPr>
          <p:nvPr>
            <p:ph idx="1"/>
          </p:nvPr>
        </p:nvSpPr>
        <p:spPr>
          <a:xfrm>
            <a:off x="529389" y="1572126"/>
            <a:ext cx="11197390" cy="4892842"/>
          </a:xfrm>
        </p:spPr>
        <p:txBody>
          <a:bodyPr>
            <a:normAutofit fontScale="92500" lnSpcReduction="20000"/>
          </a:bodyPr>
          <a:lstStyle/>
          <a:p>
            <a:pPr algn="just">
              <a:lnSpc>
                <a:spcPct val="110000"/>
              </a:lnSpc>
              <a:spcBef>
                <a:spcPts val="0"/>
              </a:spcBef>
            </a:pPr>
            <a:r>
              <a:rPr lang="tg-Cyrl-TJ" b="1" dirty="0"/>
              <a:t>Системаи баҳодиҳии худкор</a:t>
            </a:r>
            <a:r>
              <a:rPr lang="tg-Cyrl-TJ" dirty="0"/>
              <a:t> имконият медиҳад, ки сатҳи дониши донишҷӯён ба таври </a:t>
            </a:r>
            <a:r>
              <a:rPr lang="tg-Cyrl-TJ" dirty="0" smtClean="0"/>
              <a:t>худкор (автоматикӣ) </a:t>
            </a:r>
            <a:r>
              <a:rPr lang="tg-Cyrl-TJ" dirty="0"/>
              <a:t>ва беғаразона арзёбӣ гардад, натиҷаҳои таълим таҳлил шаванд, тавсияҳо дода шаванд ва нақшаҳои таълимии самараноки инфиродӣ таҳия карда шаванд</a:t>
            </a:r>
            <a:r>
              <a:rPr lang="tg-Cyrl-TJ" dirty="0" smtClean="0"/>
              <a:t>. </a:t>
            </a:r>
            <a:r>
              <a:rPr lang="ru-RU" dirty="0" err="1"/>
              <a:t>Масалан</a:t>
            </a:r>
            <a:r>
              <a:rPr lang="ru-RU" dirty="0"/>
              <a:t>, </a:t>
            </a:r>
            <a:r>
              <a:rPr lang="ru-RU" i="1" dirty="0" err="1"/>
              <a:t>Grammarly</a:t>
            </a:r>
            <a:r>
              <a:rPr lang="ru-RU" dirty="0"/>
              <a:t> </a:t>
            </a:r>
            <a:r>
              <a:rPr lang="ru-RU" dirty="0" err="1"/>
              <a:t>бо</a:t>
            </a:r>
            <a:r>
              <a:rPr lang="ru-RU" dirty="0"/>
              <a:t> </a:t>
            </a:r>
            <a:r>
              <a:rPr lang="ru-RU" dirty="0" err="1"/>
              <a:t>истифода</a:t>
            </a:r>
            <a:r>
              <a:rPr lang="ru-RU" dirty="0"/>
              <a:t> аз ЗС </a:t>
            </a:r>
            <a:r>
              <a:rPr lang="ru-RU" dirty="0" err="1"/>
              <a:t>хатоҳои</a:t>
            </a:r>
            <a:r>
              <a:rPr lang="ru-RU" dirty="0"/>
              <a:t> </a:t>
            </a:r>
            <a:r>
              <a:rPr lang="ru-RU" dirty="0" err="1"/>
              <a:t>грамматикӣ</a:t>
            </a:r>
            <a:r>
              <a:rPr lang="ru-RU" dirty="0"/>
              <a:t> </a:t>
            </a:r>
            <a:r>
              <a:rPr lang="ru-RU" dirty="0" err="1"/>
              <a:t>ва</a:t>
            </a:r>
            <a:r>
              <a:rPr lang="ru-RU" dirty="0"/>
              <a:t> </a:t>
            </a:r>
            <a:r>
              <a:rPr lang="ru-RU" dirty="0" err="1"/>
              <a:t>услубиро</a:t>
            </a:r>
            <a:r>
              <a:rPr lang="ru-RU" dirty="0"/>
              <a:t> дар </a:t>
            </a:r>
            <a:r>
              <a:rPr lang="ru-RU" dirty="0" err="1"/>
              <a:t>матнҳо</a:t>
            </a:r>
            <a:r>
              <a:rPr lang="ru-RU" dirty="0"/>
              <a:t> </a:t>
            </a:r>
            <a:r>
              <a:rPr lang="ru-RU" dirty="0" err="1"/>
              <a:t>ислоҳ</a:t>
            </a:r>
            <a:r>
              <a:rPr lang="ru-RU" dirty="0"/>
              <a:t> </a:t>
            </a:r>
            <a:r>
              <a:rPr lang="ru-RU" dirty="0" err="1"/>
              <a:t>мекунад</a:t>
            </a:r>
            <a:r>
              <a:rPr lang="ru-RU" dirty="0"/>
              <a:t> </a:t>
            </a:r>
            <a:r>
              <a:rPr lang="ru-RU" dirty="0" err="1"/>
              <a:t>ва</a:t>
            </a:r>
            <a:r>
              <a:rPr lang="ru-RU" dirty="0"/>
              <a:t> </a:t>
            </a:r>
            <a:r>
              <a:rPr lang="ru-RU" dirty="0" err="1"/>
              <a:t>тавсияҳо</a:t>
            </a:r>
            <a:r>
              <a:rPr lang="ru-RU" dirty="0"/>
              <a:t> </a:t>
            </a:r>
            <a:r>
              <a:rPr lang="ru-RU" dirty="0" err="1" smtClean="0"/>
              <a:t>медиҳад</a:t>
            </a:r>
            <a:r>
              <a:rPr lang="ru-RU" dirty="0" smtClean="0"/>
              <a:t>;</a:t>
            </a:r>
          </a:p>
          <a:p>
            <a:pPr marL="0" indent="0" algn="just">
              <a:lnSpc>
                <a:spcPct val="110000"/>
              </a:lnSpc>
              <a:spcBef>
                <a:spcPts val="0"/>
              </a:spcBef>
              <a:buNone/>
            </a:pPr>
            <a:endParaRPr lang="tg-Cyrl-TJ" dirty="0">
              <a:latin typeface="Times New Roman Tj" panose="02020603050405020304" pitchFamily="18" charset="-52"/>
            </a:endParaRPr>
          </a:p>
          <a:p>
            <a:pPr algn="just">
              <a:lnSpc>
                <a:spcPct val="110000"/>
              </a:lnSpc>
              <a:spcBef>
                <a:spcPts val="0"/>
              </a:spcBef>
            </a:pPr>
            <a:r>
              <a:rPr lang="ru-RU" b="1" dirty="0" err="1" smtClean="0">
                <a:latin typeface="Times New Roman Tj" panose="02020603050405020304" pitchFamily="18" charset="-52"/>
              </a:rPr>
              <a:t>Таълим</a:t>
            </a:r>
            <a:r>
              <a:rPr lang="ru-RU" b="1" dirty="0" smtClean="0">
                <a:latin typeface="Times New Roman Tj" panose="02020603050405020304" pitchFamily="18" charset="-52"/>
              </a:rPr>
              <a:t> </a:t>
            </a:r>
            <a:r>
              <a:rPr lang="ru-RU" b="1" dirty="0">
                <a:latin typeface="Times New Roman Tj" panose="02020603050405020304" pitchFamily="18" charset="-52"/>
              </a:rPr>
              <a:t>дар </a:t>
            </a:r>
            <a:r>
              <a:rPr lang="ru-RU" b="1" dirty="0" err="1">
                <a:latin typeface="Times New Roman Tj" panose="02020603050405020304" pitchFamily="18" charset="-52"/>
              </a:rPr>
              <a:t>шакли</a:t>
            </a:r>
            <a:r>
              <a:rPr lang="ru-RU" b="1" dirty="0">
                <a:latin typeface="Times New Roman Tj" panose="02020603050405020304" pitchFamily="18" charset="-52"/>
              </a:rPr>
              <a:t> </a:t>
            </a:r>
            <a:r>
              <a:rPr lang="ru-RU" b="1" dirty="0" err="1">
                <a:latin typeface="Times New Roman Tj" panose="02020603050405020304" pitchFamily="18" charset="-52"/>
              </a:rPr>
              <a:t>бозӣ</a:t>
            </a:r>
            <a:r>
              <a:rPr lang="ru-RU" b="1" dirty="0">
                <a:latin typeface="Times New Roman Tj" panose="02020603050405020304" pitchFamily="18" charset="-52"/>
              </a:rPr>
              <a:t> (</a:t>
            </a:r>
            <a:r>
              <a:rPr lang="ru-RU" b="1" dirty="0" err="1">
                <a:latin typeface="Times New Roman Tj" panose="02020603050405020304" pitchFamily="18" charset="-52"/>
              </a:rPr>
              <a:t>геймификатсия</a:t>
            </a:r>
            <a:r>
              <a:rPr lang="ru-RU" b="1" dirty="0" smtClean="0">
                <a:latin typeface="Times New Roman Tj" panose="02020603050405020304" pitchFamily="18" charset="-52"/>
              </a:rPr>
              <a:t>) - </a:t>
            </a:r>
            <a:r>
              <a:rPr lang="ru-RU" dirty="0" err="1" smtClean="0">
                <a:latin typeface="Times New Roman Tj" panose="02020603050405020304" pitchFamily="18" charset="-52"/>
              </a:rPr>
              <a:t>истифодаи</a:t>
            </a:r>
            <a:r>
              <a:rPr lang="ru-RU" dirty="0" smtClean="0">
                <a:latin typeface="Times New Roman Tj" panose="02020603050405020304" pitchFamily="18" charset="-52"/>
              </a:rPr>
              <a:t> </a:t>
            </a:r>
            <a:r>
              <a:rPr lang="ru-RU" dirty="0" err="1">
                <a:latin typeface="Times New Roman Tj" panose="02020603050405020304" pitchFamily="18" charset="-52"/>
              </a:rPr>
              <a:t>технологияҳои</a:t>
            </a:r>
            <a:r>
              <a:rPr lang="ru-RU" dirty="0">
                <a:latin typeface="Times New Roman Tj" panose="02020603050405020304" pitchFamily="18" charset="-52"/>
              </a:rPr>
              <a:t> </a:t>
            </a:r>
            <a:r>
              <a:rPr lang="ru-RU" dirty="0" err="1">
                <a:latin typeface="Times New Roman Tj" panose="02020603050405020304" pitchFamily="18" charset="-52"/>
              </a:rPr>
              <a:t>бозӣ</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smtClean="0">
                <a:latin typeface="Times New Roman Tj" panose="02020603050405020304" pitchFamily="18" charset="-52"/>
              </a:rPr>
              <a:t>шавқовар</a:t>
            </a:r>
            <a:r>
              <a:rPr lang="ru-RU" dirty="0" smtClean="0">
                <a:latin typeface="Times New Roman Tj" panose="02020603050405020304" pitchFamily="18" charset="-52"/>
              </a:rPr>
              <a:t> </a:t>
            </a:r>
            <a:r>
              <a:rPr lang="ru-RU" dirty="0">
                <a:latin typeface="Times New Roman Tj" panose="02020603050405020304" pitchFamily="18" charset="-52"/>
              </a:rPr>
              <a:t>дар </a:t>
            </a:r>
            <a:r>
              <a:rPr lang="ru-RU" dirty="0" err="1">
                <a:latin typeface="Times New Roman Tj" panose="02020603050405020304" pitchFamily="18" charset="-52"/>
              </a:rPr>
              <a:t>раванди</a:t>
            </a:r>
            <a:r>
              <a:rPr lang="ru-RU" dirty="0">
                <a:latin typeface="Times New Roman Tj" panose="02020603050405020304" pitchFamily="18" charset="-52"/>
              </a:rPr>
              <a:t> </a:t>
            </a:r>
            <a:r>
              <a:rPr lang="ru-RU" dirty="0" err="1" smtClean="0">
                <a:latin typeface="Times New Roman Tj" panose="02020603050405020304" pitchFamily="18" charset="-52"/>
              </a:rPr>
              <a:t>таълим</a:t>
            </a:r>
            <a:r>
              <a:rPr lang="ru-RU" dirty="0" smtClean="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барои</a:t>
            </a:r>
            <a:r>
              <a:rPr lang="ru-RU" dirty="0">
                <a:latin typeface="Times New Roman Tj" panose="02020603050405020304" pitchFamily="18" charset="-52"/>
              </a:rPr>
              <a:t> баланд </a:t>
            </a:r>
            <a:r>
              <a:rPr lang="ru-RU" dirty="0" err="1">
                <a:latin typeface="Times New Roman Tj" panose="02020603050405020304" pitchFamily="18" charset="-52"/>
              </a:rPr>
              <a:t>бардоштани</a:t>
            </a:r>
            <a:r>
              <a:rPr lang="ru-RU" dirty="0">
                <a:latin typeface="Times New Roman Tj" panose="02020603050405020304" pitchFamily="18" charset="-52"/>
              </a:rPr>
              <a:t> </a:t>
            </a:r>
            <a:r>
              <a:rPr lang="ru-RU" dirty="0" err="1">
                <a:latin typeface="Times New Roman Tj" panose="02020603050405020304" pitchFamily="18" charset="-52"/>
              </a:rPr>
              <a:t>шавқу</a:t>
            </a:r>
            <a:r>
              <a:rPr lang="ru-RU" dirty="0">
                <a:latin typeface="Times New Roman Tj" panose="02020603050405020304" pitchFamily="18" charset="-52"/>
              </a:rPr>
              <a:t> </a:t>
            </a:r>
            <a:r>
              <a:rPr lang="ru-RU" dirty="0" err="1">
                <a:latin typeface="Times New Roman Tj" panose="02020603050405020304" pitchFamily="18" charset="-52"/>
              </a:rPr>
              <a:t>ҳавас</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самаранокии</a:t>
            </a:r>
            <a:r>
              <a:rPr lang="ru-RU" dirty="0">
                <a:latin typeface="Times New Roman Tj" panose="02020603050405020304" pitchFamily="18" charset="-52"/>
              </a:rPr>
              <a:t> </a:t>
            </a:r>
            <a:r>
              <a:rPr lang="ru-RU" dirty="0" err="1">
                <a:latin typeface="Times New Roman Tj" panose="02020603050405020304" pitchFamily="18" charset="-52"/>
              </a:rPr>
              <a:t>омӯзиш</a:t>
            </a:r>
            <a:r>
              <a:rPr lang="ru-RU" dirty="0">
                <a:latin typeface="Times New Roman Tj" panose="02020603050405020304" pitchFamily="18" charset="-52"/>
              </a:rPr>
              <a:t> </a:t>
            </a:r>
            <a:r>
              <a:rPr lang="ru-RU" dirty="0" err="1">
                <a:latin typeface="Times New Roman Tj" panose="02020603050405020304" pitchFamily="18" charset="-52"/>
              </a:rPr>
              <a:t>мусоидат</a:t>
            </a:r>
            <a:r>
              <a:rPr lang="ru-RU" dirty="0">
                <a:latin typeface="Times New Roman Tj" panose="02020603050405020304" pitchFamily="18" charset="-52"/>
              </a:rPr>
              <a:t> </a:t>
            </a:r>
            <a:r>
              <a:rPr lang="ru-RU" dirty="0" err="1">
                <a:latin typeface="Times New Roman Tj" panose="02020603050405020304" pitchFamily="18" charset="-52"/>
              </a:rPr>
              <a:t>менамояд</a:t>
            </a:r>
            <a:r>
              <a:rPr lang="ru-RU" dirty="0" smtClean="0">
                <a:latin typeface="Times New Roman Tj" panose="02020603050405020304" pitchFamily="18" charset="-52"/>
              </a:rPr>
              <a:t>. </a:t>
            </a:r>
            <a:r>
              <a:rPr lang="ru-RU" dirty="0" err="1" smtClean="0">
                <a:latin typeface="Times New Roman Tj" panose="02020603050405020304" pitchFamily="18" charset="-52"/>
              </a:rPr>
              <a:t>Масалан</a:t>
            </a:r>
            <a:r>
              <a:rPr lang="ru-RU" dirty="0" smtClean="0">
                <a:latin typeface="Times New Roman Tj" panose="02020603050405020304" pitchFamily="18" charset="-52"/>
              </a:rPr>
              <a:t>, дар </a:t>
            </a:r>
            <a:r>
              <a:rPr lang="ru-RU" dirty="0" err="1">
                <a:latin typeface="Times New Roman Tj" panose="02020603050405020304" pitchFamily="18" charset="-52"/>
              </a:rPr>
              <a:t>курсҳои</a:t>
            </a:r>
            <a:r>
              <a:rPr lang="ru-RU" dirty="0">
                <a:latin typeface="Times New Roman Tj" panose="02020603050405020304" pitchFamily="18" charset="-52"/>
              </a:rPr>
              <a:t> </a:t>
            </a:r>
            <a:r>
              <a:rPr lang="ru-RU" dirty="0" err="1">
                <a:latin typeface="Times New Roman Tj" panose="02020603050405020304" pitchFamily="18" charset="-52"/>
              </a:rPr>
              <a:t>омӯзиши</a:t>
            </a:r>
            <a:r>
              <a:rPr lang="ru-RU" dirty="0">
                <a:latin typeface="Times New Roman Tj" panose="02020603050405020304" pitchFamily="18" charset="-52"/>
              </a:rPr>
              <a:t> </a:t>
            </a:r>
            <a:r>
              <a:rPr lang="ru-RU" dirty="0" err="1">
                <a:latin typeface="Times New Roman Tj" panose="02020603050405020304" pitchFamily="18" charset="-52"/>
              </a:rPr>
              <a:t>забон</a:t>
            </a:r>
            <a:r>
              <a:rPr lang="ru-RU" dirty="0">
                <a:latin typeface="Times New Roman Tj" panose="02020603050405020304" pitchFamily="18" charset="-52"/>
              </a:rPr>
              <a:t> (</a:t>
            </a:r>
            <a:r>
              <a:rPr lang="ru-RU" dirty="0" err="1">
                <a:latin typeface="Times New Roman Tj" panose="02020603050405020304" pitchFamily="18" charset="-52"/>
              </a:rPr>
              <a:t>мисли</a:t>
            </a:r>
            <a:r>
              <a:rPr lang="ru-RU" dirty="0">
                <a:latin typeface="Times New Roman Tj" panose="02020603050405020304" pitchFamily="18" charset="-52"/>
              </a:rPr>
              <a:t> </a:t>
            </a:r>
            <a:r>
              <a:rPr lang="ru-RU" i="1" dirty="0" err="1">
                <a:latin typeface="Times New Roman Tj" panose="02020603050405020304" pitchFamily="18" charset="-52"/>
              </a:rPr>
              <a:t>Duolingo</a:t>
            </a:r>
            <a:r>
              <a:rPr lang="ru-RU" dirty="0">
                <a:latin typeface="Times New Roman Tj" panose="02020603050405020304" pitchFamily="18" charset="-52"/>
              </a:rPr>
              <a:t>), ЗС </a:t>
            </a:r>
            <a:r>
              <a:rPr lang="ru-RU" dirty="0" err="1">
                <a:latin typeface="Times New Roman Tj" panose="02020603050405020304" pitchFamily="18" charset="-52"/>
              </a:rPr>
              <a:t>барои</a:t>
            </a:r>
            <a:r>
              <a:rPr lang="ru-RU" dirty="0">
                <a:latin typeface="Times New Roman Tj" panose="02020603050405020304" pitchFamily="18" charset="-52"/>
              </a:rPr>
              <a:t> </a:t>
            </a:r>
            <a:r>
              <a:rPr lang="ru-RU" dirty="0" err="1">
                <a:latin typeface="Times New Roman Tj" panose="02020603050405020304" pitchFamily="18" charset="-52"/>
              </a:rPr>
              <a:t>муайян</a:t>
            </a:r>
            <a:r>
              <a:rPr lang="ru-RU" dirty="0">
                <a:latin typeface="Times New Roman Tj" panose="02020603050405020304" pitchFamily="18" charset="-52"/>
              </a:rPr>
              <a:t> </a:t>
            </a:r>
            <a:r>
              <a:rPr lang="ru-RU" dirty="0" err="1">
                <a:latin typeface="Times New Roman Tj" panose="02020603050405020304" pitchFamily="18" charset="-52"/>
              </a:rPr>
              <a:t>кардани</a:t>
            </a:r>
            <a:r>
              <a:rPr lang="ru-RU" dirty="0">
                <a:latin typeface="Times New Roman Tj" panose="02020603050405020304" pitchFamily="18" charset="-52"/>
              </a:rPr>
              <a:t> </a:t>
            </a:r>
            <a:r>
              <a:rPr lang="ru-RU" dirty="0" err="1">
                <a:latin typeface="Times New Roman Tj" panose="02020603050405020304" pitchFamily="18" charset="-52"/>
              </a:rPr>
              <a:t>сатҳи</a:t>
            </a:r>
            <a:r>
              <a:rPr lang="ru-RU" dirty="0">
                <a:latin typeface="Times New Roman Tj" panose="02020603050405020304" pitchFamily="18" charset="-52"/>
              </a:rPr>
              <a:t> </a:t>
            </a:r>
            <a:r>
              <a:rPr lang="ru-RU" dirty="0" err="1">
                <a:latin typeface="Times New Roman Tj" panose="02020603050405020304" pitchFamily="18" charset="-52"/>
              </a:rPr>
              <a:t>дониш</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пешниҳоди</a:t>
            </a:r>
            <a:r>
              <a:rPr lang="ru-RU" dirty="0">
                <a:latin typeface="Times New Roman Tj" panose="02020603050405020304" pitchFamily="18" charset="-52"/>
              </a:rPr>
              <a:t> </a:t>
            </a:r>
            <a:r>
              <a:rPr lang="ru-RU" dirty="0" err="1">
                <a:latin typeface="Times New Roman Tj" panose="02020603050405020304" pitchFamily="18" charset="-52"/>
              </a:rPr>
              <a:t>бозиҳои</a:t>
            </a:r>
            <a:r>
              <a:rPr lang="ru-RU" dirty="0">
                <a:latin typeface="Times New Roman Tj" panose="02020603050405020304" pitchFamily="18" charset="-52"/>
              </a:rPr>
              <a:t> </a:t>
            </a:r>
            <a:r>
              <a:rPr lang="ru-RU" dirty="0" err="1">
                <a:latin typeface="Times New Roman Tj" panose="02020603050405020304" pitchFamily="18" charset="-52"/>
              </a:rPr>
              <a:t>интерактивӣ</a:t>
            </a:r>
            <a:r>
              <a:rPr lang="ru-RU" dirty="0">
                <a:latin typeface="Times New Roman Tj" panose="02020603050405020304" pitchFamily="18" charset="-52"/>
              </a:rPr>
              <a:t> </a:t>
            </a:r>
            <a:r>
              <a:rPr lang="ru-RU" dirty="0" err="1">
                <a:latin typeface="Times New Roman Tj" panose="02020603050405020304" pitchFamily="18" charset="-52"/>
              </a:rPr>
              <a:t>истифода</a:t>
            </a:r>
            <a:r>
              <a:rPr lang="ru-RU" dirty="0">
                <a:latin typeface="Times New Roman Tj" panose="02020603050405020304" pitchFamily="18" charset="-52"/>
              </a:rPr>
              <a:t> </a:t>
            </a:r>
            <a:r>
              <a:rPr lang="ru-RU" dirty="0" err="1">
                <a:latin typeface="Times New Roman Tj" panose="02020603050405020304" pitchFamily="18" charset="-52"/>
              </a:rPr>
              <a:t>мешавад</a:t>
            </a:r>
            <a:r>
              <a:rPr lang="ru-RU" dirty="0">
                <a:latin typeface="Times New Roman Tj" panose="02020603050405020304" pitchFamily="18" charset="-52"/>
              </a:rPr>
              <a:t>. </a:t>
            </a:r>
            <a:endParaRPr lang="ru-RU" dirty="0" smtClean="0"/>
          </a:p>
          <a:p>
            <a:pPr algn="just"/>
            <a:endParaRPr lang="ru-RU" dirty="0"/>
          </a:p>
          <a:p>
            <a:endParaRPr lang="ru-RU" dirty="0"/>
          </a:p>
        </p:txBody>
      </p:sp>
    </p:spTree>
    <p:extLst>
      <p:ext uri="{BB962C8B-B14F-4D97-AF65-F5344CB8AC3E}">
        <p14:creationId xmlns:p14="http://schemas.microsoft.com/office/powerpoint/2010/main" val="3463034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tg-Cyrl-TJ" b="1" dirty="0"/>
              <a:t>Истифодаи ЗС дар таҳсилоти олии касбӣ</a:t>
            </a:r>
            <a:endParaRPr lang="ru-RU" dirty="0"/>
          </a:p>
        </p:txBody>
      </p:sp>
      <p:sp>
        <p:nvSpPr>
          <p:cNvPr id="3" name="Объект 2"/>
          <p:cNvSpPr>
            <a:spLocks noGrp="1"/>
          </p:cNvSpPr>
          <p:nvPr>
            <p:ph idx="1"/>
          </p:nvPr>
        </p:nvSpPr>
        <p:spPr>
          <a:xfrm>
            <a:off x="529389" y="1690688"/>
            <a:ext cx="11181347" cy="4838449"/>
          </a:xfrm>
        </p:spPr>
        <p:txBody>
          <a:bodyPr>
            <a:normAutofit fontScale="92500"/>
          </a:bodyPr>
          <a:lstStyle/>
          <a:p>
            <a:pPr algn="just"/>
            <a:r>
              <a:rPr lang="tg-Cyrl-TJ" b="1" dirty="0" smtClean="0">
                <a:latin typeface="Times New Roman Tj" panose="02020603050405020304" pitchFamily="18" charset="-52"/>
              </a:rPr>
              <a:t>Истифодаи технологияҳои фосилавии таълим – </a:t>
            </a:r>
            <a:r>
              <a:rPr lang="tg-Cyrl-TJ" dirty="0" smtClean="0">
                <a:latin typeface="Times New Roman Tj" panose="02020603050405020304" pitchFamily="18" charset="-52"/>
              </a:rPr>
              <a:t>донишҷӯ метавонад </a:t>
            </a:r>
            <a:r>
              <a:rPr lang="tg-Cyrl-TJ" dirty="0">
                <a:latin typeface="Times New Roman Tj" panose="02020603050405020304" pitchFamily="18" charset="-52"/>
              </a:rPr>
              <a:t>маводи </a:t>
            </a:r>
            <a:r>
              <a:rPr lang="tg-Cyrl-TJ" dirty="0" smtClean="0">
                <a:latin typeface="Times New Roman Tj" panose="02020603050405020304" pitchFamily="18" charset="-52"/>
              </a:rPr>
              <a:t>таълимии гузаштаро </a:t>
            </a:r>
            <a:r>
              <a:rPr lang="tg-Cyrl-TJ" dirty="0">
                <a:latin typeface="Times New Roman Tj" panose="02020603050405020304" pitchFamily="18" charset="-52"/>
              </a:rPr>
              <a:t>мустаҳкам намояд, замони эҳтимолии фаромӯш кардани онро муайян кунад ва барои такрор тавсияҳо </a:t>
            </a:r>
            <a:r>
              <a:rPr lang="tg-Cyrl-TJ" dirty="0" smtClean="0">
                <a:latin typeface="Times New Roman Tj" panose="02020603050405020304" pitchFamily="18" charset="-52"/>
              </a:rPr>
              <a:t>гирад</a:t>
            </a:r>
            <a:r>
              <a:rPr lang="tg-Cyrl-TJ" dirty="0" smtClean="0"/>
              <a:t>;</a:t>
            </a:r>
          </a:p>
          <a:p>
            <a:pPr algn="just"/>
            <a:r>
              <a:rPr lang="ru-RU" b="1" dirty="0" err="1">
                <a:latin typeface="Times New Roman Tj" panose="02020603050405020304" pitchFamily="18" charset="-52"/>
              </a:rPr>
              <a:t>Супоридани</a:t>
            </a:r>
            <a:r>
              <a:rPr lang="ru-RU" b="1" dirty="0">
                <a:latin typeface="Times New Roman Tj" panose="02020603050405020304" pitchFamily="18" charset="-52"/>
              </a:rPr>
              <a:t> </a:t>
            </a:r>
            <a:r>
              <a:rPr lang="ru-RU" b="1" dirty="0" err="1">
                <a:latin typeface="Times New Roman Tj" panose="02020603050405020304" pitchFamily="18" charset="-52"/>
              </a:rPr>
              <a:t>имтиҳонҳои</a:t>
            </a:r>
            <a:r>
              <a:rPr lang="ru-RU" b="1" dirty="0">
                <a:latin typeface="Times New Roman Tj" panose="02020603050405020304" pitchFamily="18" charset="-52"/>
              </a:rPr>
              <a:t> </a:t>
            </a:r>
            <a:r>
              <a:rPr lang="ru-RU" b="1" dirty="0" err="1">
                <a:latin typeface="Times New Roman Tj" panose="02020603050405020304" pitchFamily="18" charset="-52"/>
              </a:rPr>
              <a:t>фосилавӣ</a:t>
            </a:r>
            <a:r>
              <a:rPr lang="ru-RU" b="1" dirty="0">
                <a:latin typeface="Times New Roman Tj" panose="02020603050405020304" pitchFamily="18" charset="-52"/>
              </a:rPr>
              <a:t> </a:t>
            </a:r>
            <a:r>
              <a:rPr lang="ru-RU" b="1" dirty="0" err="1">
                <a:latin typeface="Times New Roman Tj" panose="02020603050405020304" pitchFamily="18" charset="-52"/>
              </a:rPr>
              <a:t>бо</a:t>
            </a:r>
            <a:r>
              <a:rPr lang="ru-RU" b="1" dirty="0">
                <a:latin typeface="Times New Roman Tj" panose="02020603050405020304" pitchFamily="18" charset="-52"/>
              </a:rPr>
              <a:t> </a:t>
            </a:r>
            <a:r>
              <a:rPr lang="ru-RU" b="1" dirty="0" err="1" smtClean="0">
                <a:latin typeface="Times New Roman Tj" panose="02020603050405020304" pitchFamily="18" charset="-52"/>
              </a:rPr>
              <a:t>прокторинг</a:t>
            </a:r>
            <a:r>
              <a:rPr lang="ru-RU" dirty="0">
                <a:latin typeface="Times New Roman Tj" panose="02020603050405020304" pitchFamily="18" charset="-52"/>
              </a:rPr>
              <a:t> </a:t>
            </a:r>
            <a:r>
              <a:rPr lang="ru-RU" dirty="0" smtClean="0">
                <a:latin typeface="Times New Roman Tj" panose="02020603050405020304" pitchFamily="18" charset="-52"/>
              </a:rPr>
              <a:t>- дар </a:t>
            </a:r>
            <a:r>
              <a:rPr lang="ru-RU" dirty="0" err="1">
                <a:latin typeface="Times New Roman Tj" panose="02020603050405020304" pitchFamily="18" charset="-52"/>
              </a:rPr>
              <a:t>имтиҳонҳои</a:t>
            </a:r>
            <a:r>
              <a:rPr lang="ru-RU" dirty="0">
                <a:latin typeface="Times New Roman Tj" panose="02020603050405020304" pitchFamily="18" charset="-52"/>
              </a:rPr>
              <a:t> онлайн </a:t>
            </a:r>
            <a:r>
              <a:rPr lang="ru-RU" dirty="0" err="1">
                <a:latin typeface="Times New Roman Tj" panose="02020603050405020304" pitchFamily="18" charset="-52"/>
              </a:rPr>
              <a:t>системаҳои</a:t>
            </a:r>
            <a:r>
              <a:rPr lang="ru-RU" dirty="0">
                <a:latin typeface="Times New Roman Tj" panose="02020603050405020304" pitchFamily="18" charset="-52"/>
              </a:rPr>
              <a:t> ЗС </a:t>
            </a:r>
            <a:r>
              <a:rPr lang="ru-RU" dirty="0" err="1">
                <a:latin typeface="Times New Roman Tj" panose="02020603050405020304" pitchFamily="18" charset="-52"/>
              </a:rPr>
              <a:t>мисли</a:t>
            </a:r>
            <a:r>
              <a:rPr lang="ru-RU" dirty="0">
                <a:latin typeface="Times New Roman Tj" panose="02020603050405020304" pitchFamily="18" charset="-52"/>
              </a:rPr>
              <a:t> </a:t>
            </a:r>
            <a:r>
              <a:rPr lang="ru-RU" i="1" dirty="0" err="1">
                <a:latin typeface="Times New Roman Tj" panose="02020603050405020304" pitchFamily="18" charset="-52"/>
              </a:rPr>
              <a:t>Proctorio</a:t>
            </a:r>
            <a:r>
              <a:rPr lang="ru-RU" dirty="0">
                <a:latin typeface="Times New Roman Tj" panose="02020603050405020304" pitchFamily="18" charset="-52"/>
              </a:rPr>
              <a:t> ё </a:t>
            </a:r>
            <a:r>
              <a:rPr lang="ru-RU" i="1" dirty="0" err="1">
                <a:latin typeface="Times New Roman Tj" panose="02020603050405020304" pitchFamily="18" charset="-52"/>
              </a:rPr>
              <a:t>Respondus</a:t>
            </a:r>
            <a:r>
              <a:rPr lang="ru-RU" dirty="0">
                <a:latin typeface="Times New Roman Tj" panose="02020603050405020304" pitchFamily="18" charset="-52"/>
              </a:rPr>
              <a:t> </a:t>
            </a:r>
            <a:r>
              <a:rPr lang="ru-RU" dirty="0" err="1">
                <a:latin typeface="Times New Roman Tj" panose="02020603050405020304" pitchFamily="18" charset="-52"/>
              </a:rPr>
              <a:t>рафтори</a:t>
            </a:r>
            <a:r>
              <a:rPr lang="ru-RU" dirty="0">
                <a:latin typeface="Times New Roman Tj" panose="02020603050405020304" pitchFamily="18" charset="-52"/>
              </a:rPr>
              <a:t> </a:t>
            </a:r>
            <a:r>
              <a:rPr lang="ru-RU" dirty="0" err="1">
                <a:latin typeface="Times New Roman Tj" panose="02020603050405020304" pitchFamily="18" charset="-52"/>
              </a:rPr>
              <a:t>донишҷӯро</a:t>
            </a:r>
            <a:r>
              <a:rPr lang="ru-RU" dirty="0">
                <a:latin typeface="Times New Roman Tj" panose="02020603050405020304" pitchFamily="18" charset="-52"/>
              </a:rPr>
              <a:t> </a:t>
            </a:r>
            <a:r>
              <a:rPr lang="ru-RU" dirty="0" err="1">
                <a:latin typeface="Times New Roman Tj" panose="02020603050405020304" pitchFamily="18" charset="-52"/>
              </a:rPr>
              <a:t>тавассути</a:t>
            </a:r>
            <a:r>
              <a:rPr lang="ru-RU" dirty="0">
                <a:latin typeface="Times New Roman Tj" panose="02020603050405020304" pitchFamily="18" charset="-52"/>
              </a:rPr>
              <a:t> </a:t>
            </a:r>
            <a:r>
              <a:rPr lang="ru-RU" dirty="0" err="1">
                <a:latin typeface="Times New Roman Tj" panose="02020603050405020304" pitchFamily="18" charset="-52"/>
              </a:rPr>
              <a:t>вебкамера</a:t>
            </a:r>
            <a:r>
              <a:rPr lang="ru-RU" dirty="0">
                <a:latin typeface="Times New Roman Tj" panose="02020603050405020304" pitchFamily="18" charset="-52"/>
              </a:rPr>
              <a:t> </a:t>
            </a:r>
            <a:r>
              <a:rPr lang="ru-RU" dirty="0" err="1">
                <a:latin typeface="Times New Roman Tj" panose="02020603050405020304" pitchFamily="18" charset="-52"/>
              </a:rPr>
              <a:t>назорат</a:t>
            </a:r>
            <a:r>
              <a:rPr lang="ru-RU" dirty="0">
                <a:latin typeface="Times New Roman Tj" panose="02020603050405020304" pitchFamily="18" charset="-52"/>
              </a:rPr>
              <a:t> </a:t>
            </a:r>
            <a:r>
              <a:rPr lang="ru-RU" dirty="0" err="1">
                <a:latin typeface="Times New Roman Tj" panose="02020603050405020304" pitchFamily="18" charset="-52"/>
              </a:rPr>
              <a:t>мекунанд</a:t>
            </a:r>
            <a:r>
              <a:rPr lang="ru-RU" dirty="0">
                <a:latin typeface="Times New Roman Tj" panose="02020603050405020304" pitchFamily="18" charset="-52"/>
              </a:rPr>
              <a:t> — </a:t>
            </a:r>
            <a:r>
              <a:rPr lang="ru-RU" dirty="0" err="1">
                <a:latin typeface="Times New Roman Tj" panose="02020603050405020304" pitchFamily="18" charset="-52"/>
              </a:rPr>
              <a:t>агар</a:t>
            </a:r>
            <a:r>
              <a:rPr lang="ru-RU" dirty="0">
                <a:latin typeface="Times New Roman Tj" panose="02020603050405020304" pitchFamily="18" charset="-52"/>
              </a:rPr>
              <a:t> </a:t>
            </a:r>
            <a:r>
              <a:rPr lang="ru-RU" dirty="0" err="1">
                <a:latin typeface="Times New Roman Tj" panose="02020603050405020304" pitchFamily="18" charset="-52"/>
              </a:rPr>
              <a:t>донишҷӯ</a:t>
            </a:r>
            <a:r>
              <a:rPr lang="ru-RU" dirty="0">
                <a:latin typeface="Times New Roman Tj" panose="02020603050405020304" pitchFamily="18" charset="-52"/>
              </a:rPr>
              <a:t> ба </a:t>
            </a:r>
            <a:r>
              <a:rPr lang="ru-RU" dirty="0" err="1">
                <a:latin typeface="Times New Roman Tj" panose="02020603050405020304" pitchFamily="18" charset="-52"/>
              </a:rPr>
              <a:t>дигар</a:t>
            </a:r>
            <a:r>
              <a:rPr lang="ru-RU" dirty="0">
                <a:latin typeface="Times New Roman Tj" panose="02020603050405020304" pitchFamily="18" charset="-52"/>
              </a:rPr>
              <a:t> </a:t>
            </a:r>
            <a:r>
              <a:rPr lang="ru-RU" dirty="0" err="1">
                <a:latin typeface="Times New Roman Tj" panose="02020603050405020304" pitchFamily="18" charset="-52"/>
              </a:rPr>
              <a:t>саҳифа</a:t>
            </a:r>
            <a:r>
              <a:rPr lang="ru-RU" dirty="0">
                <a:latin typeface="Times New Roman Tj" panose="02020603050405020304" pitchFamily="18" charset="-52"/>
              </a:rPr>
              <a:t> </a:t>
            </a:r>
            <a:r>
              <a:rPr lang="ru-RU" dirty="0" err="1">
                <a:latin typeface="Times New Roman Tj" panose="02020603050405020304" pitchFamily="18" charset="-52"/>
              </a:rPr>
              <a:t>гузарад</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err="1">
                <a:latin typeface="Times New Roman Tj" panose="02020603050405020304" pitchFamily="18" charset="-52"/>
              </a:rPr>
              <a:t>касе</a:t>
            </a:r>
            <a:r>
              <a:rPr lang="ru-RU" dirty="0">
                <a:latin typeface="Times New Roman Tj" panose="02020603050405020304" pitchFamily="18" charset="-52"/>
              </a:rPr>
              <a:t> </a:t>
            </a:r>
            <a:r>
              <a:rPr lang="ru-RU" dirty="0" err="1">
                <a:latin typeface="Times New Roman Tj" panose="02020603050405020304" pitchFamily="18" charset="-52"/>
              </a:rPr>
              <a:t>сӯҳбат</a:t>
            </a:r>
            <a:r>
              <a:rPr lang="ru-RU" dirty="0">
                <a:latin typeface="Times New Roman Tj" panose="02020603050405020304" pitchFamily="18" charset="-52"/>
              </a:rPr>
              <a:t> </a:t>
            </a:r>
            <a:r>
              <a:rPr lang="ru-RU" dirty="0" err="1">
                <a:latin typeface="Times New Roman Tj" panose="02020603050405020304" pitchFamily="18" charset="-52"/>
              </a:rPr>
              <a:t>кунад</a:t>
            </a:r>
            <a:r>
              <a:rPr lang="ru-RU" dirty="0">
                <a:latin typeface="Times New Roman Tj" panose="02020603050405020304" pitchFamily="18" charset="-52"/>
              </a:rPr>
              <a:t> ё аз экран </a:t>
            </a:r>
            <a:r>
              <a:rPr lang="ru-RU" dirty="0" err="1">
                <a:latin typeface="Times New Roman Tj" panose="02020603050405020304" pitchFamily="18" charset="-52"/>
              </a:rPr>
              <a:t>дур</a:t>
            </a:r>
            <a:r>
              <a:rPr lang="ru-RU" dirty="0">
                <a:latin typeface="Times New Roman Tj" panose="02020603050405020304" pitchFamily="18" charset="-52"/>
              </a:rPr>
              <a:t> </a:t>
            </a:r>
            <a:r>
              <a:rPr lang="ru-RU" dirty="0" err="1">
                <a:latin typeface="Times New Roman Tj" panose="02020603050405020304" pitchFamily="18" charset="-52"/>
              </a:rPr>
              <a:t>шавад</a:t>
            </a:r>
            <a:r>
              <a:rPr lang="ru-RU" dirty="0">
                <a:latin typeface="Times New Roman Tj" panose="02020603050405020304" pitchFamily="18" charset="-52"/>
              </a:rPr>
              <a:t>, </a:t>
            </a:r>
            <a:r>
              <a:rPr lang="ru-RU" dirty="0" err="1" smtClean="0">
                <a:latin typeface="Times New Roman Tj" panose="02020603050405020304" pitchFamily="18" charset="-52"/>
              </a:rPr>
              <a:t>кӯшиши</a:t>
            </a:r>
            <a:r>
              <a:rPr lang="ru-RU" dirty="0" smtClean="0">
                <a:latin typeface="Times New Roman Tj" panose="02020603050405020304" pitchFamily="18" charset="-52"/>
              </a:rPr>
              <a:t> </a:t>
            </a:r>
            <a:r>
              <a:rPr lang="ru-RU" dirty="0" err="1">
                <a:latin typeface="Times New Roman Tj" panose="02020603050405020304" pitchFamily="18" charset="-52"/>
              </a:rPr>
              <a:t>иваз</a:t>
            </a:r>
            <a:r>
              <a:rPr lang="ru-RU" dirty="0">
                <a:latin typeface="Times New Roman Tj" panose="02020603050405020304" pitchFamily="18" charset="-52"/>
              </a:rPr>
              <a:t> </a:t>
            </a:r>
            <a:r>
              <a:rPr lang="ru-RU" dirty="0" err="1">
                <a:latin typeface="Times New Roman Tj" panose="02020603050405020304" pitchFamily="18" charset="-52"/>
              </a:rPr>
              <a:t>кардани</a:t>
            </a:r>
            <a:r>
              <a:rPr lang="ru-RU" dirty="0">
                <a:latin typeface="Times New Roman Tj" panose="02020603050405020304" pitchFamily="18" charset="-52"/>
              </a:rPr>
              <a:t> </a:t>
            </a:r>
            <a:r>
              <a:rPr lang="ru-RU" dirty="0" err="1" smtClean="0">
                <a:latin typeface="Times New Roman Tj" panose="02020603050405020304" pitchFamily="18" charset="-52"/>
              </a:rPr>
              <a:t>саҳифаи</a:t>
            </a:r>
            <a:endParaRPr lang="ru-RU" dirty="0" smtClean="0">
              <a:latin typeface="Times New Roman Tj" panose="02020603050405020304" pitchFamily="18" charset="-52"/>
            </a:endParaRPr>
          </a:p>
          <a:p>
            <a:pPr algn="just"/>
            <a:r>
              <a:rPr lang="ru-RU" dirty="0" smtClean="0">
                <a:latin typeface="Times New Roman Tj" panose="02020603050405020304" pitchFamily="18" charset="-52"/>
              </a:rPr>
              <a:t> браузер </a:t>
            </a:r>
            <a:r>
              <a:rPr lang="ru-RU" dirty="0" err="1" smtClean="0">
                <a:latin typeface="Times New Roman Tj" panose="02020603050405020304" pitchFamily="18" charset="-52"/>
              </a:rPr>
              <a:t>кунад</a:t>
            </a:r>
            <a:r>
              <a:rPr lang="ru-RU" dirty="0" smtClean="0">
                <a:latin typeface="Times New Roman Tj" panose="02020603050405020304" pitchFamily="18" charset="-52"/>
              </a:rPr>
              <a:t>, </a:t>
            </a:r>
            <a:r>
              <a:rPr lang="ru-RU" dirty="0" err="1">
                <a:latin typeface="Times New Roman Tj" panose="02020603050405020304" pitchFamily="18" charset="-52"/>
              </a:rPr>
              <a:t>ҳузури</a:t>
            </a:r>
            <a:r>
              <a:rPr lang="ru-RU" dirty="0">
                <a:latin typeface="Times New Roman Tj" panose="02020603050405020304" pitchFamily="18" charset="-52"/>
              </a:rPr>
              <a:t> </a:t>
            </a:r>
            <a:r>
              <a:rPr lang="ru-RU" dirty="0" err="1">
                <a:latin typeface="Times New Roman Tj" panose="02020603050405020304" pitchFamily="18" charset="-52"/>
              </a:rPr>
              <a:t>шахсони</a:t>
            </a:r>
            <a:r>
              <a:rPr lang="ru-RU" dirty="0">
                <a:latin typeface="Times New Roman Tj" panose="02020603050405020304" pitchFamily="18" charset="-52"/>
              </a:rPr>
              <a:t> </a:t>
            </a:r>
            <a:r>
              <a:rPr lang="ru-RU" dirty="0" err="1">
                <a:latin typeface="Times New Roman Tj" panose="02020603050405020304" pitchFamily="18" charset="-52"/>
              </a:rPr>
              <a:t>дигар</a:t>
            </a:r>
            <a:r>
              <a:rPr lang="ru-RU" dirty="0">
                <a:latin typeface="Times New Roman Tj" panose="02020603050405020304" pitchFamily="18" charset="-52"/>
              </a:rPr>
              <a:t> ё </a:t>
            </a:r>
            <a:r>
              <a:rPr lang="ru-RU" dirty="0" err="1">
                <a:latin typeface="Times New Roman Tj" panose="02020603050405020304" pitchFamily="18" charset="-52"/>
              </a:rPr>
              <a:t>садоҳои</a:t>
            </a:r>
            <a:r>
              <a:rPr lang="ru-RU" dirty="0">
                <a:latin typeface="Times New Roman Tj" panose="02020603050405020304" pitchFamily="18" charset="-52"/>
              </a:rPr>
              <a:t> </a:t>
            </a:r>
            <a:r>
              <a:rPr lang="ru-RU" dirty="0" err="1" smtClean="0">
                <a:latin typeface="Times New Roman Tj" panose="02020603050405020304" pitchFamily="18" charset="-52"/>
              </a:rPr>
              <a:t>беруна</a:t>
            </a:r>
            <a:r>
              <a:rPr lang="ru-RU" dirty="0" smtClean="0">
                <a:latin typeface="Times New Roman Tj" panose="02020603050405020304" pitchFamily="18" charset="-52"/>
              </a:rPr>
              <a:t> </a:t>
            </a:r>
            <a:r>
              <a:rPr lang="ru-RU" dirty="0" err="1" smtClean="0">
                <a:latin typeface="Times New Roman Tj" panose="02020603050405020304" pitchFamily="18" charset="-52"/>
              </a:rPr>
              <a:t>мушоҳида</a:t>
            </a:r>
            <a:r>
              <a:rPr lang="ru-RU" dirty="0" smtClean="0">
                <a:latin typeface="Times New Roman Tj" panose="02020603050405020304" pitchFamily="18" charset="-52"/>
              </a:rPr>
              <a:t> </a:t>
            </a:r>
            <a:r>
              <a:rPr lang="ru-RU" dirty="0" err="1" smtClean="0">
                <a:latin typeface="Times New Roman Tj" panose="02020603050405020304" pitchFamily="18" charset="-52"/>
              </a:rPr>
              <a:t>шавад</a:t>
            </a:r>
            <a:r>
              <a:rPr lang="ru-RU" dirty="0" smtClean="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ғ. </a:t>
            </a:r>
            <a:r>
              <a:rPr lang="ru-RU" dirty="0" smtClean="0">
                <a:latin typeface="Times New Roman Tj" panose="02020603050405020304" pitchFamily="18" charset="-52"/>
              </a:rPr>
              <a:t>система </a:t>
            </a:r>
            <a:r>
              <a:rPr lang="ru-RU" dirty="0" err="1">
                <a:latin typeface="Times New Roman Tj" panose="02020603050405020304" pitchFamily="18" charset="-52"/>
              </a:rPr>
              <a:t>онро</a:t>
            </a:r>
            <a:r>
              <a:rPr lang="ru-RU" dirty="0">
                <a:latin typeface="Times New Roman Tj" panose="02020603050405020304" pitchFamily="18" charset="-52"/>
              </a:rPr>
              <a:t> </a:t>
            </a:r>
            <a:r>
              <a:rPr lang="ru-RU" dirty="0" err="1">
                <a:latin typeface="Times New Roman Tj" panose="02020603050405020304" pitchFamily="18" charset="-52"/>
              </a:rPr>
              <a:t>ҳамчун</a:t>
            </a:r>
            <a:r>
              <a:rPr lang="ru-RU" dirty="0">
                <a:latin typeface="Times New Roman Tj" panose="02020603050405020304" pitchFamily="18" charset="-52"/>
              </a:rPr>
              <a:t> </a:t>
            </a:r>
            <a:r>
              <a:rPr lang="ru-RU" dirty="0" err="1" smtClean="0">
                <a:latin typeface="Times New Roman Tj" panose="02020603050405020304" pitchFamily="18" charset="-52"/>
              </a:rPr>
              <a:t>тақаллуб</a:t>
            </a:r>
            <a:r>
              <a:rPr lang="ru-RU" dirty="0" smtClean="0">
                <a:latin typeface="Times New Roman Tj" panose="02020603050405020304" pitchFamily="18" charset="-52"/>
              </a:rPr>
              <a:t> </a:t>
            </a:r>
            <a:r>
              <a:rPr lang="ru-RU" dirty="0" err="1">
                <a:latin typeface="Times New Roman Tj" panose="02020603050405020304" pitchFamily="18" charset="-52"/>
              </a:rPr>
              <a:t>қайд</a:t>
            </a:r>
            <a:r>
              <a:rPr lang="ru-RU" dirty="0">
                <a:latin typeface="Times New Roman Tj" panose="02020603050405020304" pitchFamily="18" charset="-52"/>
              </a:rPr>
              <a:t> </a:t>
            </a:r>
            <a:r>
              <a:rPr lang="ru-RU" dirty="0" err="1">
                <a:latin typeface="Times New Roman Tj" panose="02020603050405020304" pitchFamily="18" charset="-52"/>
              </a:rPr>
              <a:t>мекунад</a:t>
            </a:r>
            <a:r>
              <a:rPr lang="ru-RU" dirty="0">
                <a:latin typeface="Times New Roman Tj" panose="02020603050405020304" pitchFamily="18" charset="-52"/>
              </a:rPr>
              <a:t>.</a:t>
            </a:r>
          </a:p>
          <a:p>
            <a:pPr algn="just"/>
            <a:endParaRPr lang="ru-RU" dirty="0"/>
          </a:p>
          <a:p>
            <a:endParaRPr lang="ru-RU" dirty="0"/>
          </a:p>
        </p:txBody>
      </p:sp>
    </p:spTree>
    <p:extLst>
      <p:ext uri="{BB962C8B-B14F-4D97-AF65-F5344CB8AC3E}">
        <p14:creationId xmlns:p14="http://schemas.microsoft.com/office/powerpoint/2010/main" val="118437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tg-Cyrl-TJ" b="1" dirty="0"/>
              <a:t>Истифодаи ЗС дар таҳсилоти олии касбӣ</a:t>
            </a:r>
            <a:endParaRPr lang="ru-RU" dirty="0"/>
          </a:p>
        </p:txBody>
      </p:sp>
      <p:sp>
        <p:nvSpPr>
          <p:cNvPr id="3" name="Объект 2"/>
          <p:cNvSpPr>
            <a:spLocks noGrp="1"/>
          </p:cNvSpPr>
          <p:nvPr>
            <p:ph idx="1"/>
          </p:nvPr>
        </p:nvSpPr>
        <p:spPr>
          <a:xfrm>
            <a:off x="689811" y="1556084"/>
            <a:ext cx="11020925" cy="4764505"/>
          </a:xfrm>
        </p:spPr>
        <p:txBody>
          <a:bodyPr>
            <a:normAutofit/>
          </a:bodyPr>
          <a:lstStyle/>
          <a:p>
            <a:pPr algn="just"/>
            <a:r>
              <a:rPr lang="ru-RU" b="1" dirty="0" err="1">
                <a:latin typeface="Times New Roman Tj" panose="02020603050405020304" pitchFamily="18" charset="-52"/>
              </a:rPr>
              <a:t>Таҳлили</a:t>
            </a:r>
            <a:r>
              <a:rPr lang="ru-RU" b="1" dirty="0">
                <a:latin typeface="Times New Roman Tj" panose="02020603050405020304" pitchFamily="18" charset="-52"/>
              </a:rPr>
              <a:t> </a:t>
            </a:r>
            <a:r>
              <a:rPr lang="ru-RU" b="1" dirty="0" err="1">
                <a:latin typeface="Times New Roman Tj" panose="02020603050405020304" pitchFamily="18" charset="-52"/>
              </a:rPr>
              <a:t>рафтор</a:t>
            </a:r>
            <a:r>
              <a:rPr lang="ru-RU" b="1" dirty="0">
                <a:latin typeface="Times New Roman Tj" panose="02020603050405020304" pitchFamily="18" charset="-52"/>
              </a:rPr>
              <a:t> </a:t>
            </a:r>
            <a:r>
              <a:rPr lang="ru-RU" b="1" dirty="0" err="1">
                <a:latin typeface="Times New Roman Tj" panose="02020603050405020304" pitchFamily="18" charset="-52"/>
              </a:rPr>
              <a:t>ва</a:t>
            </a:r>
            <a:r>
              <a:rPr lang="ru-RU" b="1" dirty="0">
                <a:latin typeface="Times New Roman Tj" panose="02020603050405020304" pitchFamily="18" charset="-52"/>
              </a:rPr>
              <a:t> мониторинги </a:t>
            </a:r>
            <a:r>
              <a:rPr lang="ru-RU" b="1" dirty="0" err="1" smtClean="0">
                <a:latin typeface="Times New Roman Tj" panose="02020603050405020304" pitchFamily="18" charset="-52"/>
              </a:rPr>
              <a:t>таълим</a:t>
            </a:r>
            <a:r>
              <a:rPr lang="ru-RU" dirty="0">
                <a:latin typeface="Times New Roman Tj" panose="02020603050405020304" pitchFamily="18" charset="-52"/>
              </a:rPr>
              <a:t> </a:t>
            </a:r>
            <a:r>
              <a:rPr lang="ru-RU" dirty="0" smtClean="0">
                <a:latin typeface="Times New Roman Tj" panose="02020603050405020304" pitchFamily="18" charset="-52"/>
              </a:rPr>
              <a:t>- </a:t>
            </a:r>
            <a:r>
              <a:rPr lang="ru-RU" dirty="0" err="1" smtClean="0">
                <a:latin typeface="Times New Roman Tj" panose="02020603050405020304" pitchFamily="18" charset="-52"/>
              </a:rPr>
              <a:t>системаи</a:t>
            </a:r>
            <a:r>
              <a:rPr lang="ru-RU" dirty="0" smtClean="0">
                <a:latin typeface="Times New Roman Tj" panose="02020603050405020304" pitchFamily="18" charset="-52"/>
              </a:rPr>
              <a:t> </a:t>
            </a:r>
            <a:r>
              <a:rPr lang="ru-RU" i="1" dirty="0" err="1">
                <a:latin typeface="Times New Roman Tj" panose="02020603050405020304" pitchFamily="18" charset="-52"/>
              </a:rPr>
              <a:t>Learning</a:t>
            </a:r>
            <a:r>
              <a:rPr lang="ru-RU" i="1" dirty="0">
                <a:latin typeface="Times New Roman Tj" panose="02020603050405020304" pitchFamily="18" charset="-52"/>
              </a:rPr>
              <a:t> </a:t>
            </a:r>
            <a:r>
              <a:rPr lang="ru-RU" i="1" dirty="0" err="1">
                <a:latin typeface="Times New Roman Tj" panose="02020603050405020304" pitchFamily="18" charset="-52"/>
              </a:rPr>
              <a:t>Analytics</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err="1">
                <a:latin typeface="Times New Roman Tj" panose="02020603050405020304" pitchFamily="18" charset="-52"/>
              </a:rPr>
              <a:t>истифода</a:t>
            </a:r>
            <a:r>
              <a:rPr lang="ru-RU" dirty="0">
                <a:latin typeface="Times New Roman Tj" panose="02020603050405020304" pitchFamily="18" charset="-52"/>
              </a:rPr>
              <a:t> аз ЗС </a:t>
            </a:r>
            <a:r>
              <a:rPr lang="ru-RU" dirty="0" err="1">
                <a:latin typeface="Times New Roman Tj" panose="02020603050405020304" pitchFamily="18" charset="-52"/>
              </a:rPr>
              <a:t>иттилооти</a:t>
            </a:r>
            <a:r>
              <a:rPr lang="ru-RU" dirty="0">
                <a:latin typeface="Times New Roman Tj" panose="02020603050405020304" pitchFamily="18" charset="-52"/>
              </a:rPr>
              <a:t> </a:t>
            </a:r>
            <a:r>
              <a:rPr lang="ru-RU" dirty="0" err="1">
                <a:latin typeface="Times New Roman Tj" panose="02020603050405020304" pitchFamily="18" charset="-52"/>
              </a:rPr>
              <a:t>ҷараёни</a:t>
            </a:r>
            <a:r>
              <a:rPr lang="ru-RU" dirty="0">
                <a:latin typeface="Times New Roman Tj" panose="02020603050405020304" pitchFamily="18" charset="-52"/>
              </a:rPr>
              <a:t> </a:t>
            </a:r>
            <a:r>
              <a:rPr lang="ru-RU" dirty="0" err="1">
                <a:latin typeface="Times New Roman Tj" panose="02020603050405020304" pitchFamily="18" charset="-52"/>
              </a:rPr>
              <a:t>таълимро</a:t>
            </a:r>
            <a:r>
              <a:rPr lang="ru-RU" dirty="0">
                <a:latin typeface="Times New Roman Tj" panose="02020603050405020304" pitchFamily="18" charset="-52"/>
              </a:rPr>
              <a:t> </a:t>
            </a:r>
            <a:r>
              <a:rPr lang="ru-RU" dirty="0" err="1">
                <a:latin typeface="Times New Roman Tj" panose="02020603050405020304" pitchFamily="18" charset="-52"/>
              </a:rPr>
              <a:t>таҳлил</a:t>
            </a:r>
            <a:r>
              <a:rPr lang="ru-RU" dirty="0">
                <a:latin typeface="Times New Roman Tj" panose="02020603050405020304" pitchFamily="18" charset="-52"/>
              </a:rPr>
              <a:t> </a:t>
            </a:r>
            <a:r>
              <a:rPr lang="ru-RU" dirty="0" err="1">
                <a:latin typeface="Times New Roman Tj" panose="02020603050405020304" pitchFamily="18" charset="-52"/>
              </a:rPr>
              <a:t>мекунад</a:t>
            </a:r>
            <a:r>
              <a:rPr lang="ru-RU" dirty="0">
                <a:latin typeface="Times New Roman Tj" panose="02020603050405020304" pitchFamily="18" charset="-52"/>
              </a:rPr>
              <a:t> (</a:t>
            </a:r>
            <a:r>
              <a:rPr lang="ru-RU" dirty="0" err="1">
                <a:latin typeface="Times New Roman Tj" panose="02020603050405020304" pitchFamily="18" charset="-52"/>
              </a:rPr>
              <a:t>масалан</a:t>
            </a:r>
            <a:r>
              <a:rPr lang="ru-RU" dirty="0">
                <a:latin typeface="Times New Roman Tj" panose="02020603050405020304" pitchFamily="18" charset="-52"/>
              </a:rPr>
              <a:t>, </a:t>
            </a:r>
            <a:r>
              <a:rPr lang="ru-RU" dirty="0" err="1">
                <a:latin typeface="Times New Roman Tj" panose="02020603050405020304" pitchFamily="18" charset="-52"/>
              </a:rPr>
              <a:t>вақти</a:t>
            </a:r>
            <a:r>
              <a:rPr lang="ru-RU" dirty="0">
                <a:latin typeface="Times New Roman Tj" panose="02020603050405020304" pitchFamily="18" charset="-52"/>
              </a:rPr>
              <a:t> </a:t>
            </a:r>
            <a:r>
              <a:rPr lang="ru-RU" dirty="0" err="1">
                <a:latin typeface="Times New Roman Tj" panose="02020603050405020304" pitchFamily="18" charset="-52"/>
              </a:rPr>
              <a:t>сарфшуда</a:t>
            </a:r>
            <a:r>
              <a:rPr lang="ru-RU" dirty="0">
                <a:latin typeface="Times New Roman Tj" panose="02020603050405020304" pitchFamily="18" charset="-52"/>
              </a:rPr>
              <a:t> дар платформа, </a:t>
            </a:r>
            <a:r>
              <a:rPr lang="ru-RU" dirty="0" err="1">
                <a:latin typeface="Times New Roman Tj" panose="02020603050405020304" pitchFamily="18" charset="-52"/>
              </a:rPr>
              <a:t>мавзӯъҳои</a:t>
            </a:r>
            <a:r>
              <a:rPr lang="ru-RU" dirty="0">
                <a:latin typeface="Times New Roman Tj" panose="02020603050405020304" pitchFamily="18" charset="-52"/>
              </a:rPr>
              <a:t> </a:t>
            </a:r>
            <a:r>
              <a:rPr lang="ru-RU" dirty="0" err="1">
                <a:latin typeface="Times New Roman Tj" panose="02020603050405020304" pitchFamily="18" charset="-52"/>
              </a:rPr>
              <a:t>душворфаҳм</a:t>
            </a:r>
            <a:r>
              <a:rPr lang="ru-RU" dirty="0">
                <a:latin typeface="Times New Roman Tj" panose="02020603050405020304" pitchFamily="18" charset="-52"/>
              </a:rPr>
              <a:t>, </a:t>
            </a:r>
            <a:r>
              <a:rPr lang="ru-RU" dirty="0" err="1">
                <a:latin typeface="Times New Roman Tj" panose="02020603050405020304" pitchFamily="18" charset="-52"/>
              </a:rPr>
              <a:t>такрори</a:t>
            </a:r>
            <a:r>
              <a:rPr lang="ru-RU" dirty="0">
                <a:latin typeface="Times New Roman Tj" panose="02020603050405020304" pitchFamily="18" charset="-52"/>
              </a:rPr>
              <a:t> </a:t>
            </a:r>
            <a:r>
              <a:rPr lang="ru-RU" dirty="0" err="1">
                <a:latin typeface="Times New Roman Tj" panose="02020603050405020304" pitchFamily="18" charset="-52"/>
              </a:rPr>
              <a:t>саволҳо</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ба </a:t>
            </a:r>
            <a:r>
              <a:rPr lang="ru-RU" dirty="0" err="1">
                <a:latin typeface="Times New Roman Tj" panose="02020603050405020304" pitchFamily="18" charset="-52"/>
              </a:rPr>
              <a:t>устодон</a:t>
            </a:r>
            <a:r>
              <a:rPr lang="ru-RU" dirty="0">
                <a:latin typeface="Times New Roman Tj" panose="02020603050405020304" pitchFamily="18" charset="-52"/>
              </a:rPr>
              <a:t> </a:t>
            </a:r>
            <a:r>
              <a:rPr lang="ru-RU" dirty="0" err="1">
                <a:latin typeface="Times New Roman Tj" panose="02020603050405020304" pitchFamily="18" charset="-52"/>
              </a:rPr>
              <a:t>кӯмак</a:t>
            </a:r>
            <a:r>
              <a:rPr lang="ru-RU" dirty="0">
                <a:latin typeface="Times New Roman Tj" panose="02020603050405020304" pitchFamily="18" charset="-52"/>
              </a:rPr>
              <a:t> </a:t>
            </a:r>
            <a:r>
              <a:rPr lang="ru-RU" dirty="0" err="1">
                <a:latin typeface="Times New Roman Tj" panose="02020603050405020304" pitchFamily="18" charset="-52"/>
              </a:rPr>
              <a:t>мекунад</a:t>
            </a:r>
            <a:r>
              <a:rPr lang="ru-RU" dirty="0">
                <a:latin typeface="Times New Roman Tj" panose="02020603050405020304" pitchFamily="18" charset="-52"/>
              </a:rPr>
              <a:t>, то </a:t>
            </a:r>
            <a:r>
              <a:rPr lang="ru-RU" dirty="0" err="1">
                <a:latin typeface="Times New Roman Tj" panose="02020603050405020304" pitchFamily="18" charset="-52"/>
              </a:rPr>
              <a:t>донишҷӯёни</a:t>
            </a:r>
            <a:r>
              <a:rPr lang="ru-RU" dirty="0">
                <a:latin typeface="Times New Roman Tj" panose="02020603050405020304" pitchFamily="18" charset="-52"/>
              </a:rPr>
              <a:t> дар </a:t>
            </a:r>
            <a:r>
              <a:rPr lang="ru-RU" dirty="0" err="1">
                <a:latin typeface="Times New Roman Tj" panose="02020603050405020304" pitchFamily="18" charset="-52"/>
              </a:rPr>
              <a:t>хатарбуда</a:t>
            </a:r>
            <a:r>
              <a:rPr lang="ru-RU" dirty="0">
                <a:latin typeface="Times New Roman Tj" panose="02020603050405020304" pitchFamily="18" charset="-52"/>
              </a:rPr>
              <a:t> (</a:t>
            </a:r>
            <a:r>
              <a:rPr lang="ru-RU" dirty="0" err="1">
                <a:latin typeface="Times New Roman Tj" panose="02020603050405020304" pitchFamily="18" charset="-52"/>
              </a:rPr>
              <a:t>онҳое</a:t>
            </a:r>
            <a:r>
              <a:rPr lang="ru-RU" dirty="0">
                <a:latin typeface="Times New Roman Tj" panose="02020603050405020304" pitchFamily="18" charset="-52"/>
              </a:rPr>
              <a:t>, </a:t>
            </a:r>
            <a:r>
              <a:rPr lang="ru-RU" dirty="0" err="1">
                <a:latin typeface="Times New Roman Tj" panose="02020603050405020304" pitchFamily="18" charset="-52"/>
              </a:rPr>
              <a:t>ки</a:t>
            </a:r>
            <a:r>
              <a:rPr lang="ru-RU" dirty="0">
                <a:latin typeface="Times New Roman Tj" panose="02020603050405020304" pitchFamily="18" charset="-52"/>
              </a:rPr>
              <a:t> </a:t>
            </a:r>
            <a:r>
              <a:rPr lang="ru-RU" dirty="0" err="1">
                <a:latin typeface="Times New Roman Tj" panose="02020603050405020304" pitchFamily="18" charset="-52"/>
              </a:rPr>
              <a:t>метавонанд</a:t>
            </a:r>
            <a:r>
              <a:rPr lang="ru-RU" dirty="0">
                <a:latin typeface="Times New Roman Tj" panose="02020603050405020304" pitchFamily="18" charset="-52"/>
              </a:rPr>
              <a:t> </a:t>
            </a:r>
            <a:r>
              <a:rPr lang="ru-RU" dirty="0" err="1">
                <a:latin typeface="Times New Roman Tj" panose="02020603050405020304" pitchFamily="18" charset="-52"/>
              </a:rPr>
              <a:t>таҳсилро</a:t>
            </a:r>
            <a:r>
              <a:rPr lang="ru-RU" dirty="0">
                <a:latin typeface="Times New Roman Tj" panose="02020603050405020304" pitchFamily="18" charset="-52"/>
              </a:rPr>
              <a:t> </a:t>
            </a:r>
            <a:r>
              <a:rPr lang="ru-RU" dirty="0" err="1">
                <a:latin typeface="Times New Roman Tj" panose="02020603050405020304" pitchFamily="18" charset="-52"/>
              </a:rPr>
              <a:t>қатъ</a:t>
            </a:r>
            <a:r>
              <a:rPr lang="ru-RU" dirty="0">
                <a:latin typeface="Times New Roman Tj" panose="02020603050405020304" pitchFamily="18" charset="-52"/>
              </a:rPr>
              <a:t> </a:t>
            </a:r>
            <a:r>
              <a:rPr lang="ru-RU" dirty="0" err="1">
                <a:latin typeface="Times New Roman Tj" panose="02020603050405020304" pitchFamily="18" charset="-52"/>
              </a:rPr>
              <a:t>кунанд</a:t>
            </a:r>
            <a:r>
              <a:rPr lang="ru-RU" dirty="0">
                <a:latin typeface="Times New Roman Tj" panose="02020603050405020304" pitchFamily="18" charset="-52"/>
              </a:rPr>
              <a:t>) сари </a:t>
            </a:r>
            <a:r>
              <a:rPr lang="ru-RU" dirty="0" err="1">
                <a:latin typeface="Times New Roman Tj" panose="02020603050405020304" pitchFamily="18" charset="-52"/>
              </a:rPr>
              <a:t>вақт</a:t>
            </a:r>
            <a:r>
              <a:rPr lang="ru-RU" dirty="0">
                <a:latin typeface="Times New Roman Tj" panose="02020603050405020304" pitchFamily="18" charset="-52"/>
              </a:rPr>
              <a:t> </a:t>
            </a:r>
            <a:r>
              <a:rPr lang="ru-RU" dirty="0" err="1">
                <a:latin typeface="Times New Roman Tj" panose="02020603050405020304" pitchFamily="18" charset="-52"/>
              </a:rPr>
              <a:t>муайян</a:t>
            </a:r>
            <a:r>
              <a:rPr lang="ru-RU" dirty="0">
                <a:latin typeface="Times New Roman Tj" panose="02020603050405020304" pitchFamily="18" charset="-52"/>
              </a:rPr>
              <a:t> карда </a:t>
            </a:r>
            <a:r>
              <a:rPr lang="ru-RU" dirty="0" err="1" smtClean="0">
                <a:latin typeface="Times New Roman Tj" panose="02020603050405020304" pitchFamily="18" charset="-52"/>
              </a:rPr>
              <a:t>шаванд</a:t>
            </a:r>
            <a:r>
              <a:rPr lang="ru-RU" dirty="0" smtClean="0">
                <a:latin typeface="Times New Roman Tj" panose="02020603050405020304" pitchFamily="18" charset="-52"/>
              </a:rPr>
              <a:t>;</a:t>
            </a:r>
          </a:p>
          <a:p>
            <a:pPr algn="just"/>
            <a:r>
              <a:rPr lang="ru-RU" b="1" dirty="0" err="1">
                <a:latin typeface="Times New Roman Tj" panose="02020603050405020304" pitchFamily="18" charset="-52"/>
              </a:rPr>
              <a:t>Тарҷума</a:t>
            </a:r>
            <a:r>
              <a:rPr lang="ru-RU" b="1" dirty="0">
                <a:latin typeface="Times New Roman Tj" panose="02020603050405020304" pitchFamily="18" charset="-52"/>
              </a:rPr>
              <a:t> </a:t>
            </a:r>
            <a:r>
              <a:rPr lang="ru-RU" b="1" dirty="0" err="1">
                <a:latin typeface="Times New Roman Tj" panose="02020603050405020304" pitchFamily="18" charset="-52"/>
              </a:rPr>
              <a:t>ва</a:t>
            </a:r>
            <a:r>
              <a:rPr lang="ru-RU" b="1" dirty="0">
                <a:latin typeface="Times New Roman Tj" panose="02020603050405020304" pitchFamily="18" charset="-52"/>
              </a:rPr>
              <a:t> </a:t>
            </a:r>
            <a:r>
              <a:rPr lang="ru-RU" b="1" dirty="0" err="1" smtClean="0">
                <a:latin typeface="Times New Roman Tj" panose="02020603050405020304" pitchFamily="18" charset="-52"/>
              </a:rPr>
              <a:t>таҳсилоти</a:t>
            </a:r>
            <a:r>
              <a:rPr lang="ru-RU" b="1" dirty="0" smtClean="0">
                <a:latin typeface="Times New Roman Tj" panose="02020603050405020304" pitchFamily="18" charset="-52"/>
              </a:rPr>
              <a:t> </a:t>
            </a:r>
            <a:r>
              <a:rPr lang="ru-RU" b="1" dirty="0" err="1" smtClean="0">
                <a:latin typeface="Times New Roman Tj" panose="02020603050405020304" pitchFamily="18" charset="-52"/>
              </a:rPr>
              <a:t>фарогир</a:t>
            </a:r>
            <a:r>
              <a:rPr lang="ru-RU" b="1" dirty="0" smtClean="0">
                <a:latin typeface="Times New Roman Tj" panose="02020603050405020304" pitchFamily="18" charset="-52"/>
              </a:rPr>
              <a:t> </a:t>
            </a:r>
            <a:r>
              <a:rPr lang="ru-RU" b="1" dirty="0">
                <a:latin typeface="Times New Roman Tj" panose="02020603050405020304" pitchFamily="18" charset="-52"/>
              </a:rPr>
              <a:t>(</a:t>
            </a:r>
            <a:r>
              <a:rPr lang="ru-RU" b="1" dirty="0" err="1">
                <a:latin typeface="Times New Roman Tj" panose="02020603050405020304" pitchFamily="18" charset="-52"/>
              </a:rPr>
              <a:t>инклюзивӣ</a:t>
            </a:r>
            <a:r>
              <a:rPr lang="ru-RU" b="1" dirty="0" smtClean="0">
                <a:latin typeface="Times New Roman Tj" panose="02020603050405020304" pitchFamily="18" charset="-52"/>
              </a:rPr>
              <a:t>)</a:t>
            </a:r>
            <a:r>
              <a:rPr lang="ru-RU" dirty="0">
                <a:latin typeface="Times New Roman Tj" panose="02020603050405020304" pitchFamily="18" charset="-52"/>
              </a:rPr>
              <a:t> </a:t>
            </a:r>
            <a:r>
              <a:rPr lang="ru-RU" dirty="0" smtClean="0">
                <a:latin typeface="Times New Roman Tj" panose="02020603050405020304" pitchFamily="18" charset="-52"/>
              </a:rPr>
              <a:t>- </a:t>
            </a:r>
            <a:r>
              <a:rPr lang="ru-RU" dirty="0" err="1" smtClean="0">
                <a:latin typeface="Times New Roman Tj" panose="02020603050405020304" pitchFamily="18" charset="-52"/>
              </a:rPr>
              <a:t>барои</a:t>
            </a:r>
            <a:r>
              <a:rPr lang="ru-RU" dirty="0" smtClean="0">
                <a:latin typeface="Times New Roman Tj" panose="02020603050405020304" pitchFamily="18" charset="-52"/>
              </a:rPr>
              <a:t> </a:t>
            </a:r>
            <a:r>
              <a:rPr lang="ru-RU" dirty="0" err="1">
                <a:latin typeface="Times New Roman Tj" panose="02020603050405020304" pitchFamily="18" charset="-52"/>
              </a:rPr>
              <a:t>донишҷӯёни</a:t>
            </a:r>
            <a:r>
              <a:rPr lang="ru-RU" dirty="0">
                <a:latin typeface="Times New Roman Tj" panose="02020603050405020304" pitchFamily="18" charset="-52"/>
              </a:rPr>
              <a:t> </a:t>
            </a:r>
            <a:r>
              <a:rPr lang="ru-RU" dirty="0" err="1">
                <a:latin typeface="Times New Roman Tj" panose="02020603050405020304" pitchFamily="18" charset="-52"/>
              </a:rPr>
              <a:t>дорои</a:t>
            </a:r>
            <a:r>
              <a:rPr lang="ru-RU" dirty="0">
                <a:latin typeface="Times New Roman Tj" panose="02020603050405020304" pitchFamily="18" charset="-52"/>
              </a:rPr>
              <a:t> </a:t>
            </a:r>
            <a:r>
              <a:rPr lang="ru-RU" dirty="0" err="1">
                <a:latin typeface="Times New Roman Tj" panose="02020603050405020304" pitchFamily="18" charset="-52"/>
              </a:rPr>
              <a:t>эҳтиёҷоти</a:t>
            </a:r>
            <a:r>
              <a:rPr lang="ru-RU" dirty="0">
                <a:latin typeface="Times New Roman Tj" panose="02020603050405020304" pitchFamily="18" charset="-52"/>
              </a:rPr>
              <a:t> </a:t>
            </a:r>
            <a:r>
              <a:rPr lang="ru-RU" dirty="0" err="1">
                <a:latin typeface="Times New Roman Tj" panose="02020603050405020304" pitchFamily="18" charset="-52"/>
              </a:rPr>
              <a:t>махсус</a:t>
            </a:r>
            <a:r>
              <a:rPr lang="ru-RU" dirty="0">
                <a:latin typeface="Times New Roman Tj" panose="02020603050405020304" pitchFamily="18" charset="-52"/>
              </a:rPr>
              <a:t> (</a:t>
            </a:r>
            <a:r>
              <a:rPr lang="ru-RU" dirty="0" err="1">
                <a:latin typeface="Times New Roman Tj" panose="02020603050405020304" pitchFamily="18" charset="-52"/>
              </a:rPr>
              <a:t>масалан</a:t>
            </a:r>
            <a:r>
              <a:rPr lang="ru-RU" dirty="0">
                <a:latin typeface="Times New Roman Tj" panose="02020603050405020304" pitchFamily="18" charset="-52"/>
              </a:rPr>
              <a:t>, </a:t>
            </a:r>
            <a:r>
              <a:rPr lang="ru-RU" dirty="0" err="1">
                <a:latin typeface="Times New Roman Tj" panose="02020603050405020304" pitchFamily="18" charset="-52"/>
              </a:rPr>
              <a:t>нобиноён</a:t>
            </a:r>
            <a:r>
              <a:rPr lang="ru-RU" dirty="0">
                <a:latin typeface="Times New Roman Tj" panose="02020603050405020304" pitchFamily="18" charset="-52"/>
              </a:rPr>
              <a:t>), ЗС </a:t>
            </a:r>
            <a:r>
              <a:rPr lang="ru-RU" dirty="0" err="1">
                <a:latin typeface="Times New Roman Tj" panose="02020603050405020304" pitchFamily="18" charset="-52"/>
              </a:rPr>
              <a:t>метавонад</a:t>
            </a:r>
            <a:r>
              <a:rPr lang="ru-RU" dirty="0">
                <a:latin typeface="Times New Roman Tj" panose="02020603050405020304" pitchFamily="18" charset="-52"/>
              </a:rPr>
              <a:t> </a:t>
            </a:r>
            <a:r>
              <a:rPr lang="ru-RU" dirty="0" err="1">
                <a:latin typeface="Times New Roman Tj" panose="02020603050405020304" pitchFamily="18" charset="-52"/>
              </a:rPr>
              <a:t>матнҳоро</a:t>
            </a:r>
            <a:r>
              <a:rPr lang="ru-RU" dirty="0">
                <a:latin typeface="Times New Roman Tj" panose="02020603050405020304" pitchFamily="18" charset="-52"/>
              </a:rPr>
              <a:t> ба </a:t>
            </a:r>
            <a:r>
              <a:rPr lang="ru-RU" dirty="0" err="1">
                <a:latin typeface="Times New Roman Tj" panose="02020603050405020304" pitchFamily="18" charset="-52"/>
              </a:rPr>
              <a:t>овоз</a:t>
            </a:r>
            <a:r>
              <a:rPr lang="ru-RU" dirty="0">
                <a:latin typeface="Times New Roman Tj" panose="02020603050405020304" pitchFamily="18" charset="-52"/>
              </a:rPr>
              <a:t> </a:t>
            </a:r>
            <a:r>
              <a:rPr lang="ru-RU" dirty="0" err="1">
                <a:latin typeface="Times New Roman Tj" panose="02020603050405020304" pitchFamily="18" charset="-52"/>
              </a:rPr>
              <a:t>табдил</a:t>
            </a:r>
            <a:r>
              <a:rPr lang="ru-RU" dirty="0">
                <a:latin typeface="Times New Roman Tj" panose="02020603050405020304" pitchFamily="18" charset="-52"/>
              </a:rPr>
              <a:t> </a:t>
            </a:r>
            <a:r>
              <a:rPr lang="ru-RU" dirty="0" err="1">
                <a:latin typeface="Times New Roman Tj" panose="02020603050405020304" pitchFamily="18" charset="-52"/>
              </a:rPr>
              <a:t>диҳад</a:t>
            </a:r>
            <a:r>
              <a:rPr lang="ru-RU" dirty="0">
                <a:latin typeface="Times New Roman Tj" panose="02020603050405020304" pitchFamily="18" charset="-52"/>
              </a:rPr>
              <a:t> (</a:t>
            </a:r>
            <a:r>
              <a:rPr lang="ru-RU" dirty="0" err="1">
                <a:latin typeface="Times New Roman Tj" panose="02020603050405020304" pitchFamily="18" charset="-52"/>
              </a:rPr>
              <a:t>технологияи</a:t>
            </a:r>
            <a:r>
              <a:rPr lang="ru-RU" dirty="0">
                <a:latin typeface="Times New Roman Tj" panose="02020603050405020304" pitchFamily="18" charset="-52"/>
              </a:rPr>
              <a:t> </a:t>
            </a:r>
            <a:r>
              <a:rPr lang="ru-RU" i="1" dirty="0" err="1">
                <a:latin typeface="Times New Roman Tj" panose="02020603050405020304" pitchFamily="18" charset="-52"/>
              </a:rPr>
              <a:t>Text-to-Speech</a:t>
            </a:r>
            <a:r>
              <a:rPr lang="ru-RU" dirty="0">
                <a:latin typeface="Times New Roman Tj" panose="02020603050405020304" pitchFamily="18" charset="-52"/>
              </a:rPr>
              <a:t>) ё </a:t>
            </a:r>
            <a:r>
              <a:rPr lang="ru-RU" dirty="0" err="1">
                <a:latin typeface="Times New Roman Tj" panose="02020603050405020304" pitchFamily="18" charset="-52"/>
              </a:rPr>
              <a:t>баръакс</a:t>
            </a:r>
            <a:r>
              <a:rPr lang="ru-RU" dirty="0">
                <a:latin typeface="Times New Roman Tj" panose="02020603050405020304" pitchFamily="18" charset="-52"/>
              </a:rPr>
              <a:t>. </a:t>
            </a:r>
            <a:r>
              <a:rPr lang="ru-RU" dirty="0" err="1">
                <a:latin typeface="Times New Roman Tj" panose="02020603050405020304" pitchFamily="18" charset="-52"/>
              </a:rPr>
              <a:t>Мисли</a:t>
            </a:r>
            <a:r>
              <a:rPr lang="ru-RU" dirty="0">
                <a:latin typeface="Times New Roman Tj" panose="02020603050405020304" pitchFamily="18" charset="-52"/>
              </a:rPr>
              <a:t> </a:t>
            </a:r>
            <a:r>
              <a:rPr lang="ru-RU" i="1" dirty="0" err="1">
                <a:latin typeface="Times New Roman Tj" panose="02020603050405020304" pitchFamily="18" charset="-52"/>
              </a:rPr>
              <a:t>ReadSpeaker</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i="1" dirty="0" err="1">
                <a:latin typeface="Times New Roman Tj" panose="02020603050405020304" pitchFamily="18" charset="-52"/>
              </a:rPr>
              <a:t>Voice</a:t>
            </a:r>
            <a:r>
              <a:rPr lang="ru-RU" i="1" dirty="0">
                <a:latin typeface="Times New Roman Tj" panose="02020603050405020304" pitchFamily="18" charset="-52"/>
              </a:rPr>
              <a:t> </a:t>
            </a:r>
            <a:r>
              <a:rPr lang="ru-RU" i="1" dirty="0" err="1">
                <a:latin typeface="Times New Roman Tj" panose="02020603050405020304" pitchFamily="18" charset="-52"/>
              </a:rPr>
              <a:t>Dream</a:t>
            </a:r>
            <a:r>
              <a:rPr lang="ru-RU" i="1" dirty="0">
                <a:latin typeface="Times New Roman Tj" panose="02020603050405020304" pitchFamily="18" charset="-52"/>
              </a:rPr>
              <a:t> </a:t>
            </a:r>
            <a:r>
              <a:rPr lang="ru-RU" i="1" dirty="0" err="1">
                <a:latin typeface="Times New Roman Tj" panose="02020603050405020304" pitchFamily="18" charset="-52"/>
              </a:rPr>
              <a:t>Reader</a:t>
            </a:r>
            <a:r>
              <a:rPr lang="ru-RU" dirty="0"/>
              <a:t>.</a:t>
            </a:r>
          </a:p>
          <a:p>
            <a:pPr algn="just"/>
            <a:endParaRPr lang="ru-RU" dirty="0">
              <a:latin typeface="Times New Roman Tj" panose="02020603050405020304" pitchFamily="18" charset="-52"/>
            </a:endParaRPr>
          </a:p>
          <a:p>
            <a:endParaRPr lang="ru-RU" dirty="0"/>
          </a:p>
        </p:txBody>
      </p:sp>
    </p:spTree>
    <p:extLst>
      <p:ext uri="{BB962C8B-B14F-4D97-AF65-F5344CB8AC3E}">
        <p14:creationId xmlns:p14="http://schemas.microsoft.com/office/powerpoint/2010/main" val="3379556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g-Cyrl-TJ" b="1" dirty="0"/>
              <a:t>Истифодаи ЗС дар таҳсилоти олии касбӣ</a:t>
            </a:r>
            <a:endParaRPr lang="ru-RU" dirty="0"/>
          </a:p>
        </p:txBody>
      </p:sp>
      <p:sp>
        <p:nvSpPr>
          <p:cNvPr id="3" name="Объект 2"/>
          <p:cNvSpPr>
            <a:spLocks noGrp="1"/>
          </p:cNvSpPr>
          <p:nvPr>
            <p:ph idx="1"/>
          </p:nvPr>
        </p:nvSpPr>
        <p:spPr>
          <a:xfrm>
            <a:off x="657725" y="1690688"/>
            <a:ext cx="11133221" cy="4742196"/>
          </a:xfrm>
        </p:spPr>
        <p:txBody>
          <a:bodyPr>
            <a:normAutofit lnSpcReduction="10000"/>
          </a:bodyPr>
          <a:lstStyle/>
          <a:p>
            <a:pPr algn="just"/>
            <a:r>
              <a:rPr lang="ru-RU" b="1" dirty="0" err="1">
                <a:latin typeface="Times New Roman Tj" panose="02020603050405020304" pitchFamily="18" charset="-52"/>
              </a:rPr>
              <a:t>Таҳияи</a:t>
            </a:r>
            <a:r>
              <a:rPr lang="ru-RU" b="1" dirty="0">
                <a:latin typeface="Times New Roman Tj" panose="02020603050405020304" pitchFamily="18" charset="-52"/>
              </a:rPr>
              <a:t> </a:t>
            </a:r>
            <a:r>
              <a:rPr lang="ru-RU" b="1" dirty="0" err="1">
                <a:latin typeface="Times New Roman Tj" panose="02020603050405020304" pitchFamily="18" charset="-52"/>
              </a:rPr>
              <a:t>маводи</a:t>
            </a:r>
            <a:r>
              <a:rPr lang="ru-RU" b="1" dirty="0">
                <a:latin typeface="Times New Roman Tj" panose="02020603050405020304" pitchFamily="18" charset="-52"/>
              </a:rPr>
              <a:t> </a:t>
            </a:r>
            <a:r>
              <a:rPr lang="ru-RU" b="1" dirty="0" err="1">
                <a:latin typeface="Times New Roman Tj" panose="02020603050405020304" pitchFamily="18" charset="-52"/>
              </a:rPr>
              <a:t>таълимӣ</a:t>
            </a:r>
            <a:r>
              <a:rPr lang="ru-RU" b="1" dirty="0">
                <a:latin typeface="Times New Roman Tj" panose="02020603050405020304" pitchFamily="18" charset="-52"/>
              </a:rPr>
              <a:t> </a:t>
            </a:r>
            <a:r>
              <a:rPr lang="ru-RU" b="1" dirty="0" err="1">
                <a:latin typeface="Times New Roman Tj" panose="02020603050405020304" pitchFamily="18" charset="-52"/>
              </a:rPr>
              <a:t>бо</a:t>
            </a:r>
            <a:r>
              <a:rPr lang="ru-RU" b="1" dirty="0">
                <a:latin typeface="Times New Roman Tj" panose="02020603050405020304" pitchFamily="18" charset="-52"/>
              </a:rPr>
              <a:t> </a:t>
            </a:r>
            <a:r>
              <a:rPr lang="ru-RU" b="1" dirty="0" err="1">
                <a:latin typeface="Times New Roman Tj" panose="02020603050405020304" pitchFamily="18" charset="-52"/>
              </a:rPr>
              <a:t>ёрии</a:t>
            </a:r>
            <a:r>
              <a:rPr lang="ru-RU" b="1" dirty="0">
                <a:latin typeface="Times New Roman Tj" panose="02020603050405020304" pitchFamily="18" charset="-52"/>
              </a:rPr>
              <a:t> </a:t>
            </a:r>
            <a:r>
              <a:rPr lang="ru-RU" b="1" dirty="0" smtClean="0">
                <a:latin typeface="Times New Roman Tj" panose="02020603050405020304" pitchFamily="18" charset="-52"/>
              </a:rPr>
              <a:t>ЗС</a:t>
            </a:r>
            <a:r>
              <a:rPr lang="ru-RU" dirty="0">
                <a:latin typeface="Times New Roman Tj" panose="02020603050405020304" pitchFamily="18" charset="-52"/>
              </a:rPr>
              <a:t> </a:t>
            </a:r>
            <a:r>
              <a:rPr lang="ru-RU" dirty="0" smtClean="0">
                <a:latin typeface="Times New Roman Tj" panose="02020603050405020304" pitchFamily="18" charset="-52"/>
              </a:rPr>
              <a:t>- </a:t>
            </a:r>
            <a:r>
              <a:rPr lang="ru-RU" dirty="0" err="1" smtClean="0">
                <a:latin typeface="Times New Roman Tj" panose="02020603050405020304" pitchFamily="18" charset="-52"/>
              </a:rPr>
              <a:t>омӯзгорон</a:t>
            </a:r>
            <a:r>
              <a:rPr lang="ru-RU" dirty="0" smtClean="0">
                <a:latin typeface="Times New Roman Tj" panose="02020603050405020304" pitchFamily="18" charset="-52"/>
              </a:rPr>
              <a:t> </a:t>
            </a:r>
            <a:r>
              <a:rPr lang="ru-RU" dirty="0" err="1">
                <a:latin typeface="Times New Roman Tj" panose="02020603050405020304" pitchFamily="18" charset="-52"/>
              </a:rPr>
              <a:t>метавонанд</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err="1">
                <a:latin typeface="Times New Roman Tj" panose="02020603050405020304" pitchFamily="18" charset="-52"/>
              </a:rPr>
              <a:t>ёрии</a:t>
            </a:r>
            <a:r>
              <a:rPr lang="ru-RU" dirty="0">
                <a:latin typeface="Times New Roman Tj" panose="02020603050405020304" pitchFamily="18" charset="-52"/>
              </a:rPr>
              <a:t> </a:t>
            </a:r>
            <a:r>
              <a:rPr lang="ru-RU" dirty="0" err="1">
                <a:latin typeface="Times New Roman Tj" panose="02020603050405020304" pitchFamily="18" charset="-52"/>
              </a:rPr>
              <a:t>моделҳои</a:t>
            </a:r>
            <a:r>
              <a:rPr lang="ru-RU" dirty="0">
                <a:latin typeface="Times New Roman Tj" panose="02020603050405020304" pitchFamily="18" charset="-52"/>
              </a:rPr>
              <a:t> </a:t>
            </a:r>
            <a:r>
              <a:rPr lang="ru-RU" dirty="0" err="1">
                <a:latin typeface="Times New Roman Tj" panose="02020603050405020304" pitchFamily="18" charset="-52"/>
              </a:rPr>
              <a:t>забонии</a:t>
            </a:r>
            <a:r>
              <a:rPr lang="ru-RU" dirty="0">
                <a:latin typeface="Times New Roman Tj" panose="02020603050405020304" pitchFamily="18" charset="-52"/>
              </a:rPr>
              <a:t> </a:t>
            </a:r>
            <a:r>
              <a:rPr lang="ru-RU" dirty="0" err="1">
                <a:latin typeface="Times New Roman Tj" panose="02020603050405020304" pitchFamily="18" charset="-52"/>
              </a:rPr>
              <a:t>сунъӣ</a:t>
            </a:r>
            <a:r>
              <a:rPr lang="ru-RU" dirty="0">
                <a:latin typeface="Times New Roman Tj" panose="02020603050405020304" pitchFamily="18" charset="-52"/>
              </a:rPr>
              <a:t> (</a:t>
            </a:r>
            <a:r>
              <a:rPr lang="ru-RU" dirty="0" err="1">
                <a:latin typeface="Times New Roman Tj" panose="02020603050405020304" pitchFamily="18" charset="-52"/>
              </a:rPr>
              <a:t>мисли</a:t>
            </a:r>
            <a:r>
              <a:rPr lang="ru-RU" dirty="0">
                <a:latin typeface="Times New Roman Tj" panose="02020603050405020304" pitchFamily="18" charset="-52"/>
              </a:rPr>
              <a:t> </a:t>
            </a:r>
            <a:r>
              <a:rPr lang="ru-RU" dirty="0" err="1" smtClean="0">
                <a:latin typeface="Times New Roman Tj" panose="02020603050405020304" pitchFamily="18" charset="-52"/>
              </a:rPr>
              <a:t>ChatGPT</a:t>
            </a:r>
            <a:r>
              <a:rPr lang="ru-RU" dirty="0" smtClean="0">
                <a:latin typeface="Times New Roman Tj" panose="02020603050405020304" pitchFamily="18" charset="-52"/>
              </a:rPr>
              <a:t>, </a:t>
            </a:r>
            <a:r>
              <a:rPr lang="ru-RU" b="1" u="sng" dirty="0" err="1" smtClean="0">
                <a:solidFill>
                  <a:schemeClr val="tx1">
                    <a:lumMod val="95000"/>
                    <a:lumOff val="5000"/>
                  </a:schemeClr>
                </a:solidFill>
                <a:hlinkClick r:id="rId2"/>
              </a:rPr>
              <a:t>DeepSeek</a:t>
            </a:r>
            <a:r>
              <a:rPr lang="ru-RU" dirty="0" smtClean="0">
                <a:latin typeface="Times New Roman Tj" panose="02020603050405020304" pitchFamily="18" charset="-52"/>
              </a:rPr>
              <a:t>) </a:t>
            </a:r>
            <a:r>
              <a:rPr lang="ru-RU" dirty="0" err="1">
                <a:latin typeface="Times New Roman Tj" panose="02020603050405020304" pitchFamily="18" charset="-52"/>
              </a:rPr>
              <a:t>маводи</a:t>
            </a:r>
            <a:r>
              <a:rPr lang="ru-RU" dirty="0">
                <a:latin typeface="Times New Roman Tj" panose="02020603050405020304" pitchFamily="18" charset="-52"/>
              </a:rPr>
              <a:t> </a:t>
            </a:r>
            <a:r>
              <a:rPr lang="ru-RU" dirty="0" err="1">
                <a:latin typeface="Times New Roman Tj" panose="02020603050405020304" pitchFamily="18" charset="-52"/>
              </a:rPr>
              <a:t>таълимӣ</a:t>
            </a:r>
            <a:r>
              <a:rPr lang="ru-RU" dirty="0">
                <a:latin typeface="Times New Roman Tj" panose="02020603050405020304" pitchFamily="18" charset="-52"/>
              </a:rPr>
              <a:t>, </a:t>
            </a:r>
            <a:r>
              <a:rPr lang="ru-RU" dirty="0" err="1">
                <a:latin typeface="Times New Roman Tj" panose="02020603050405020304" pitchFamily="18" charset="-52"/>
              </a:rPr>
              <a:t>тестҳо</a:t>
            </a:r>
            <a:r>
              <a:rPr lang="ru-RU" dirty="0">
                <a:latin typeface="Times New Roman Tj" panose="02020603050405020304" pitchFamily="18" charset="-52"/>
              </a:rPr>
              <a:t>, </a:t>
            </a:r>
            <a:r>
              <a:rPr lang="ru-RU" dirty="0" err="1">
                <a:latin typeface="Times New Roman Tj" panose="02020603050405020304" pitchFamily="18" charset="-52"/>
              </a:rPr>
              <a:t>саволу</a:t>
            </a:r>
            <a:r>
              <a:rPr lang="ru-RU" dirty="0">
                <a:latin typeface="Times New Roman Tj" panose="02020603050405020304" pitchFamily="18" charset="-52"/>
              </a:rPr>
              <a:t> </a:t>
            </a:r>
            <a:r>
              <a:rPr lang="ru-RU" dirty="0" err="1">
                <a:latin typeface="Times New Roman Tj" panose="02020603050405020304" pitchFamily="18" charset="-52"/>
              </a:rPr>
              <a:t>ҷавобҳо</a:t>
            </a:r>
            <a:r>
              <a:rPr lang="ru-RU" dirty="0">
                <a:latin typeface="Times New Roman Tj" panose="02020603050405020304" pitchFamily="18" charset="-52"/>
              </a:rPr>
              <a:t>, </a:t>
            </a:r>
            <a:r>
              <a:rPr lang="ru-RU" dirty="0" err="1">
                <a:latin typeface="Times New Roman Tj" panose="02020603050405020304" pitchFamily="18" charset="-52"/>
              </a:rPr>
              <a:t>нақшаҳои</a:t>
            </a:r>
            <a:r>
              <a:rPr lang="ru-RU" dirty="0">
                <a:latin typeface="Times New Roman Tj" panose="02020603050405020304" pitchFamily="18" charset="-52"/>
              </a:rPr>
              <a:t> </a:t>
            </a:r>
            <a:r>
              <a:rPr lang="ru-RU" dirty="0" err="1">
                <a:latin typeface="Times New Roman Tj" panose="02020603050405020304" pitchFamily="18" charset="-52"/>
              </a:rPr>
              <a:t>дарс</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презентасияҳоро</a:t>
            </a:r>
            <a:r>
              <a:rPr lang="ru-RU" dirty="0">
                <a:latin typeface="Times New Roman Tj" panose="02020603050405020304" pitchFamily="18" charset="-52"/>
              </a:rPr>
              <a:t> </a:t>
            </a:r>
            <a:r>
              <a:rPr lang="ru-RU" dirty="0" smtClean="0">
                <a:latin typeface="Times New Roman Tj" panose="02020603050405020304" pitchFamily="18" charset="-52"/>
              </a:rPr>
              <a:t>зуд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самараноктар</a:t>
            </a:r>
            <a:r>
              <a:rPr lang="ru-RU" dirty="0">
                <a:latin typeface="Times New Roman Tj" panose="02020603050405020304" pitchFamily="18" charset="-52"/>
              </a:rPr>
              <a:t> </a:t>
            </a:r>
            <a:r>
              <a:rPr lang="ru-RU" dirty="0" err="1">
                <a:latin typeface="Times New Roman Tj" panose="02020603050405020304" pitchFamily="18" charset="-52"/>
              </a:rPr>
              <a:t>таҳия</a:t>
            </a:r>
            <a:r>
              <a:rPr lang="ru-RU" dirty="0">
                <a:latin typeface="Times New Roman Tj" panose="02020603050405020304" pitchFamily="18" charset="-52"/>
              </a:rPr>
              <a:t> </a:t>
            </a:r>
            <a:r>
              <a:rPr lang="ru-RU" dirty="0" err="1" smtClean="0">
                <a:latin typeface="Times New Roman Tj" panose="02020603050405020304" pitchFamily="18" charset="-52"/>
              </a:rPr>
              <a:t>кунанд</a:t>
            </a:r>
            <a:r>
              <a:rPr lang="ru-RU" dirty="0" smtClean="0">
                <a:latin typeface="Times New Roman Tj" panose="02020603050405020304" pitchFamily="18" charset="-52"/>
              </a:rPr>
              <a:t>;</a:t>
            </a:r>
          </a:p>
          <a:p>
            <a:pPr algn="just"/>
            <a:r>
              <a:rPr lang="ru-RU" b="1" dirty="0">
                <a:latin typeface="Times New Roman Tj" panose="02020603050405020304" pitchFamily="18" charset="-52"/>
              </a:rPr>
              <a:t>Смарт-кампус</a:t>
            </a:r>
            <a:r>
              <a:rPr lang="ru-RU" dirty="0">
                <a:latin typeface="Times New Roman Tj" panose="02020603050405020304" pitchFamily="18" charset="-52"/>
              </a:rPr>
              <a:t> </a:t>
            </a:r>
            <a:r>
              <a:rPr lang="ru-RU" dirty="0" smtClean="0">
                <a:latin typeface="Times New Roman Tj" panose="02020603050405020304" pitchFamily="18" charset="-52"/>
              </a:rPr>
              <a:t>—</a:t>
            </a:r>
            <a:r>
              <a:rPr lang="ru-RU" dirty="0" err="1" smtClean="0">
                <a:latin typeface="Times New Roman Tj" panose="02020603050405020304" pitchFamily="18" charset="-52"/>
              </a:rPr>
              <a:t>имкон</a:t>
            </a:r>
            <a:r>
              <a:rPr lang="ru-RU" dirty="0" smtClean="0">
                <a:latin typeface="Times New Roman Tj" panose="02020603050405020304" pitchFamily="18" charset="-52"/>
              </a:rPr>
              <a:t> </a:t>
            </a:r>
            <a:r>
              <a:rPr lang="ru-RU" dirty="0" err="1">
                <a:latin typeface="Times New Roman Tj" panose="02020603050405020304" pitchFamily="18" charset="-52"/>
              </a:rPr>
              <a:t>медиҳад</a:t>
            </a:r>
            <a:r>
              <a:rPr lang="ru-RU" dirty="0">
                <a:latin typeface="Times New Roman Tj" panose="02020603050405020304" pitchFamily="18" charset="-52"/>
              </a:rPr>
              <a:t> ба </a:t>
            </a:r>
            <a:r>
              <a:rPr lang="ru-RU" dirty="0" err="1">
                <a:latin typeface="Times New Roman Tj" panose="02020603050405020304" pitchFamily="18" charset="-52"/>
              </a:rPr>
              <a:t>саволҳои</a:t>
            </a:r>
            <a:r>
              <a:rPr lang="ru-RU" dirty="0">
                <a:latin typeface="Times New Roman Tj" panose="02020603050405020304" pitchFamily="18" charset="-52"/>
              </a:rPr>
              <a:t> </a:t>
            </a:r>
            <a:r>
              <a:rPr lang="ru-RU" dirty="0" err="1">
                <a:latin typeface="Times New Roman Tj" panose="02020603050405020304" pitchFamily="18" charset="-52"/>
              </a:rPr>
              <a:t>гуногуни</a:t>
            </a:r>
            <a:r>
              <a:rPr lang="ru-RU" dirty="0">
                <a:latin typeface="Times New Roman Tj" panose="02020603050405020304" pitchFamily="18" charset="-52"/>
              </a:rPr>
              <a:t> </a:t>
            </a:r>
            <a:r>
              <a:rPr lang="ru-RU" dirty="0" err="1">
                <a:latin typeface="Times New Roman Tj" panose="02020603050405020304" pitchFamily="18" charset="-52"/>
              </a:rPr>
              <a:t>донишҷӯён</a:t>
            </a:r>
            <a:r>
              <a:rPr lang="ru-RU" dirty="0">
                <a:latin typeface="Times New Roman Tj" panose="02020603050405020304" pitchFamily="18" charset="-52"/>
              </a:rPr>
              <a:t> зуд </a:t>
            </a:r>
            <a:r>
              <a:rPr lang="ru-RU" dirty="0" err="1">
                <a:latin typeface="Times New Roman Tj" panose="02020603050405020304" pitchFamily="18" charset="-52"/>
              </a:rPr>
              <a:t>ҷавоб</a:t>
            </a:r>
            <a:r>
              <a:rPr lang="ru-RU" dirty="0">
                <a:latin typeface="Times New Roman Tj" panose="02020603050405020304" pitchFamily="18" charset="-52"/>
              </a:rPr>
              <a:t> </a:t>
            </a:r>
            <a:r>
              <a:rPr lang="ru-RU" dirty="0" err="1">
                <a:latin typeface="Times New Roman Tj" panose="02020603050405020304" pitchFamily="18" charset="-52"/>
              </a:rPr>
              <a:t>дода</a:t>
            </a:r>
            <a:r>
              <a:rPr lang="ru-RU" dirty="0">
                <a:latin typeface="Times New Roman Tj" panose="02020603050405020304" pitchFamily="18" charset="-52"/>
              </a:rPr>
              <a:t> </a:t>
            </a:r>
            <a:r>
              <a:rPr lang="ru-RU" dirty="0" err="1">
                <a:latin typeface="Times New Roman Tj" panose="02020603050405020304" pitchFamily="18" charset="-52"/>
              </a:rPr>
              <a:t>шавад</a:t>
            </a:r>
            <a:r>
              <a:rPr lang="ru-RU" dirty="0">
                <a:latin typeface="Times New Roman Tj" panose="02020603050405020304" pitchFamily="18" charset="-52"/>
              </a:rPr>
              <a:t>: </a:t>
            </a:r>
            <a:r>
              <a:rPr lang="ru-RU" dirty="0" err="1">
                <a:latin typeface="Times New Roman Tj" panose="02020603050405020304" pitchFamily="18" charset="-52"/>
              </a:rPr>
              <a:t>ҷадвали</a:t>
            </a:r>
            <a:r>
              <a:rPr lang="ru-RU" dirty="0">
                <a:latin typeface="Times New Roman Tj" panose="02020603050405020304" pitchFamily="18" charset="-52"/>
              </a:rPr>
              <a:t> </a:t>
            </a:r>
            <a:r>
              <a:rPr lang="ru-RU" dirty="0" err="1">
                <a:latin typeface="Times New Roman Tj" panose="02020603050405020304" pitchFamily="18" charset="-52"/>
              </a:rPr>
              <a:t>дарсҳо</a:t>
            </a:r>
            <a:r>
              <a:rPr lang="ru-RU" dirty="0">
                <a:latin typeface="Times New Roman Tj" panose="02020603050405020304" pitchFamily="18" charset="-52"/>
              </a:rPr>
              <a:t>; </a:t>
            </a:r>
            <a:r>
              <a:rPr lang="ru-RU" dirty="0" err="1">
                <a:latin typeface="Times New Roman Tj" panose="02020603050405020304" pitchFamily="18" charset="-52"/>
              </a:rPr>
              <a:t>ҷустуҷӯи</a:t>
            </a:r>
            <a:r>
              <a:rPr lang="ru-RU" dirty="0">
                <a:latin typeface="Times New Roman Tj" panose="02020603050405020304" pitchFamily="18" charset="-52"/>
              </a:rPr>
              <a:t> </a:t>
            </a:r>
            <a:r>
              <a:rPr lang="ru-RU" dirty="0" err="1">
                <a:latin typeface="Times New Roman Tj" panose="02020603050405020304" pitchFamily="18" charset="-52"/>
              </a:rPr>
              <a:t>синфхонаҳо</a:t>
            </a:r>
            <a:r>
              <a:rPr lang="ru-RU" dirty="0">
                <a:latin typeface="Times New Roman Tj" panose="02020603050405020304" pitchFamily="18" charset="-52"/>
              </a:rPr>
              <a:t>; </a:t>
            </a:r>
            <a:r>
              <a:rPr lang="ru-RU" dirty="0" err="1">
                <a:latin typeface="Times New Roman Tj" panose="02020603050405020304" pitchFamily="18" charset="-52"/>
              </a:rPr>
              <a:t>иртибот</a:t>
            </a:r>
            <a:r>
              <a:rPr lang="ru-RU" dirty="0">
                <a:latin typeface="Times New Roman Tj" panose="02020603050405020304" pitchFamily="18" charset="-52"/>
              </a:rPr>
              <a:t> </a:t>
            </a:r>
            <a:r>
              <a:rPr lang="ru-RU" dirty="0" err="1">
                <a:latin typeface="Times New Roman Tj" panose="02020603050405020304" pitchFamily="18" charset="-52"/>
              </a:rPr>
              <a:t>бо</a:t>
            </a:r>
            <a:r>
              <a:rPr lang="ru-RU" dirty="0">
                <a:latin typeface="Times New Roman Tj" panose="02020603050405020304" pitchFamily="18" charset="-52"/>
              </a:rPr>
              <a:t> </a:t>
            </a:r>
            <a:r>
              <a:rPr lang="ru-RU" dirty="0" err="1">
                <a:latin typeface="Times New Roman Tj" panose="02020603050405020304" pitchFamily="18" charset="-52"/>
              </a:rPr>
              <a:t>муассисаи</a:t>
            </a:r>
            <a:r>
              <a:rPr lang="ru-RU" dirty="0">
                <a:latin typeface="Times New Roman Tj" panose="02020603050405020304" pitchFamily="18" charset="-52"/>
              </a:rPr>
              <a:t> </a:t>
            </a:r>
            <a:r>
              <a:rPr lang="ru-RU" dirty="0" err="1">
                <a:latin typeface="Times New Roman Tj" panose="02020603050405020304" pitchFamily="18" charset="-52"/>
              </a:rPr>
              <a:t>таълимӣ</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устодон</a:t>
            </a:r>
            <a:r>
              <a:rPr lang="ru-RU" dirty="0">
                <a:latin typeface="Times New Roman Tj" panose="02020603050405020304" pitchFamily="18" charset="-52"/>
              </a:rPr>
              <a:t>; </a:t>
            </a:r>
            <a:r>
              <a:rPr lang="ru-RU" dirty="0" err="1">
                <a:latin typeface="Times New Roman Tj" panose="02020603050405020304" pitchFamily="18" charset="-52"/>
              </a:rPr>
              <a:t>дастрасӣ</a:t>
            </a:r>
            <a:r>
              <a:rPr lang="ru-RU" dirty="0">
                <a:latin typeface="Times New Roman Tj" panose="02020603050405020304" pitchFamily="18" charset="-52"/>
              </a:rPr>
              <a:t> ба видео-</a:t>
            </a:r>
            <a:r>
              <a:rPr lang="ru-RU" dirty="0" err="1">
                <a:latin typeface="Times New Roman Tj" panose="02020603050405020304" pitchFamily="18" charset="-52"/>
              </a:rPr>
              <a:t>лексияҳо</a:t>
            </a:r>
            <a:r>
              <a:rPr lang="ru-RU" dirty="0">
                <a:latin typeface="Times New Roman Tj" panose="02020603050405020304" pitchFamily="18" charset="-52"/>
              </a:rPr>
              <a:t>, </a:t>
            </a:r>
            <a:r>
              <a:rPr lang="ru-RU" dirty="0" err="1">
                <a:latin typeface="Times New Roman Tj" panose="02020603050405020304" pitchFamily="18" charset="-52"/>
              </a:rPr>
              <a:t>маводи</a:t>
            </a:r>
            <a:r>
              <a:rPr lang="ru-RU" dirty="0">
                <a:latin typeface="Times New Roman Tj" panose="02020603050405020304" pitchFamily="18" charset="-52"/>
              </a:rPr>
              <a:t> </a:t>
            </a:r>
            <a:r>
              <a:rPr lang="ru-RU" dirty="0" err="1">
                <a:latin typeface="Times New Roman Tj" panose="02020603050405020304" pitchFamily="18" charset="-52"/>
              </a:rPr>
              <a:t>садоӣ</a:t>
            </a:r>
            <a:r>
              <a:rPr lang="ru-RU" dirty="0">
                <a:latin typeface="Times New Roman Tj" panose="02020603050405020304" pitchFamily="18" charset="-52"/>
              </a:rPr>
              <a:t>, </a:t>
            </a:r>
            <a:r>
              <a:rPr lang="ru-RU" dirty="0" err="1">
                <a:latin typeface="Times New Roman Tj" panose="02020603050405020304" pitchFamily="18" charset="-52"/>
              </a:rPr>
              <a:t>презентасияҳо</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ғ.; </a:t>
            </a:r>
            <a:r>
              <a:rPr lang="ru-RU" dirty="0" err="1">
                <a:latin typeface="Times New Roman Tj" panose="02020603050405020304" pitchFamily="18" charset="-52"/>
              </a:rPr>
              <a:t>гирифтани</a:t>
            </a:r>
            <a:r>
              <a:rPr lang="ru-RU" dirty="0">
                <a:latin typeface="Times New Roman Tj" panose="02020603050405020304" pitchFamily="18" charset="-52"/>
              </a:rPr>
              <a:t> </a:t>
            </a:r>
            <a:r>
              <a:rPr lang="ru-RU" dirty="0" err="1">
                <a:latin typeface="Times New Roman Tj" panose="02020603050405020304" pitchFamily="18" charset="-52"/>
              </a:rPr>
              <a:t>супоришҳои</a:t>
            </a:r>
            <a:r>
              <a:rPr lang="ru-RU" dirty="0">
                <a:latin typeface="Times New Roman Tj" panose="02020603050405020304" pitchFamily="18" charset="-52"/>
              </a:rPr>
              <a:t> </a:t>
            </a:r>
            <a:r>
              <a:rPr lang="ru-RU" dirty="0" err="1">
                <a:latin typeface="Times New Roman Tj" panose="02020603050405020304" pitchFamily="18" charset="-52"/>
              </a:rPr>
              <a:t>санҷишӣ</a:t>
            </a:r>
            <a:r>
              <a:rPr lang="ru-RU" dirty="0">
                <a:latin typeface="Times New Roman Tj" panose="02020603050405020304" pitchFamily="18" charset="-52"/>
              </a:rPr>
              <a:t>; </a:t>
            </a:r>
            <a:r>
              <a:rPr lang="ru-RU" dirty="0" err="1">
                <a:latin typeface="Times New Roman Tj" panose="02020603050405020304" pitchFamily="18" charset="-52"/>
              </a:rPr>
              <a:t>бақайдгирӣ</a:t>
            </a:r>
            <a:r>
              <a:rPr lang="ru-RU" dirty="0">
                <a:latin typeface="Times New Roman Tj" panose="02020603050405020304" pitchFamily="18" charset="-52"/>
              </a:rPr>
              <a:t> дар </a:t>
            </a:r>
            <a:r>
              <a:rPr lang="ru-RU" dirty="0" err="1">
                <a:latin typeface="Times New Roman Tj" panose="02020603050405020304" pitchFamily="18" charset="-52"/>
              </a:rPr>
              <a:t>барномаҳои</a:t>
            </a:r>
            <a:r>
              <a:rPr lang="ru-RU" dirty="0">
                <a:latin typeface="Times New Roman Tj" panose="02020603050405020304" pitchFamily="18" charset="-52"/>
              </a:rPr>
              <a:t> </a:t>
            </a:r>
            <a:r>
              <a:rPr lang="ru-RU" dirty="0" err="1">
                <a:latin typeface="Times New Roman Tj" panose="02020603050405020304" pitchFamily="18" charset="-52"/>
              </a:rPr>
              <a:t>таълимӣ</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курсҳо</a:t>
            </a:r>
            <a:r>
              <a:rPr lang="ru-RU" dirty="0">
                <a:latin typeface="Times New Roman Tj" panose="02020603050405020304" pitchFamily="18" charset="-52"/>
              </a:rPr>
              <a:t>; </a:t>
            </a:r>
            <a:r>
              <a:rPr lang="ru-RU" dirty="0" err="1">
                <a:latin typeface="Times New Roman Tj" panose="02020603050405020304" pitchFamily="18" charset="-52"/>
              </a:rPr>
              <a:t>дастрасӣ</a:t>
            </a:r>
            <a:r>
              <a:rPr lang="ru-RU" dirty="0">
                <a:latin typeface="Times New Roman Tj" panose="02020603050405020304" pitchFamily="18" charset="-52"/>
              </a:rPr>
              <a:t> ба </a:t>
            </a:r>
            <a:r>
              <a:rPr lang="ru-RU" dirty="0" err="1">
                <a:latin typeface="Times New Roman Tj" panose="02020603050405020304" pitchFamily="18" charset="-52"/>
              </a:rPr>
              <a:t>адабиёти</a:t>
            </a:r>
            <a:r>
              <a:rPr lang="ru-RU" dirty="0">
                <a:latin typeface="Times New Roman Tj" panose="02020603050405020304" pitchFamily="18" charset="-52"/>
              </a:rPr>
              <a:t> </a:t>
            </a:r>
            <a:r>
              <a:rPr lang="ru-RU" dirty="0" err="1">
                <a:latin typeface="Times New Roman Tj" panose="02020603050405020304" pitchFamily="18" charset="-52"/>
              </a:rPr>
              <a:t>лозима</a:t>
            </a:r>
            <a:r>
              <a:rPr lang="ru-RU" dirty="0">
                <a:latin typeface="Times New Roman Tj" panose="02020603050405020304" pitchFamily="18" charset="-52"/>
              </a:rPr>
              <a:t> дар </a:t>
            </a:r>
            <a:r>
              <a:rPr lang="ru-RU" dirty="0" err="1">
                <a:latin typeface="Times New Roman Tj" panose="02020603050405020304" pitchFamily="18" charset="-52"/>
              </a:rPr>
              <a:t>китобхона</a:t>
            </a:r>
            <a:r>
              <a:rPr lang="ru-RU" dirty="0">
                <a:latin typeface="Times New Roman Tj" panose="02020603050405020304" pitchFamily="18" charset="-52"/>
              </a:rPr>
              <a:t>; </a:t>
            </a:r>
            <a:r>
              <a:rPr lang="ru-RU" dirty="0" err="1">
                <a:latin typeface="Times New Roman Tj" panose="02020603050405020304" pitchFamily="18" charset="-52"/>
              </a:rPr>
              <a:t>мавҷудияти</a:t>
            </a:r>
            <a:r>
              <a:rPr lang="ru-RU" dirty="0">
                <a:latin typeface="Times New Roman Tj" panose="02020603050405020304" pitchFamily="18" charset="-52"/>
              </a:rPr>
              <a:t> </a:t>
            </a:r>
            <a:r>
              <a:rPr lang="ru-RU" dirty="0" err="1">
                <a:latin typeface="Times New Roman Tj" panose="02020603050405020304" pitchFamily="18" charset="-52"/>
              </a:rPr>
              <a:t>ҷойи</a:t>
            </a:r>
            <a:r>
              <a:rPr lang="ru-RU" dirty="0">
                <a:latin typeface="Times New Roman Tj" panose="02020603050405020304" pitchFamily="18" charset="-52"/>
              </a:rPr>
              <a:t> </a:t>
            </a:r>
            <a:r>
              <a:rPr lang="ru-RU" dirty="0" err="1">
                <a:latin typeface="Times New Roman Tj" panose="02020603050405020304" pitchFamily="18" charset="-52"/>
              </a:rPr>
              <a:t>холӣ</a:t>
            </a:r>
            <a:r>
              <a:rPr lang="ru-RU" dirty="0">
                <a:latin typeface="Times New Roman Tj" panose="02020603050405020304" pitchFamily="18" charset="-52"/>
              </a:rPr>
              <a:t> дар </a:t>
            </a:r>
            <a:r>
              <a:rPr lang="ru-RU" dirty="0" err="1">
                <a:latin typeface="Times New Roman Tj" panose="02020603050405020304" pitchFamily="18" charset="-52"/>
              </a:rPr>
              <a:t>хобгоҳ</a:t>
            </a:r>
            <a:r>
              <a:rPr lang="ru-RU" dirty="0">
                <a:latin typeface="Times New Roman Tj" panose="02020603050405020304" pitchFamily="18" charset="-52"/>
              </a:rPr>
              <a:t> </a:t>
            </a:r>
            <a:r>
              <a:rPr lang="ru-RU" dirty="0" err="1">
                <a:latin typeface="Times New Roman Tj" panose="02020603050405020304" pitchFamily="18" charset="-52"/>
              </a:rPr>
              <a:t>ва</a:t>
            </a:r>
            <a:r>
              <a:rPr lang="ru-RU" dirty="0">
                <a:latin typeface="Times New Roman Tj" panose="02020603050405020304" pitchFamily="18" charset="-52"/>
              </a:rPr>
              <a:t> </a:t>
            </a:r>
            <a:r>
              <a:rPr lang="ru-RU" dirty="0" err="1">
                <a:latin typeface="Times New Roman Tj" panose="02020603050405020304" pitchFamily="18" charset="-52"/>
              </a:rPr>
              <a:t>интихоби</a:t>
            </a:r>
            <a:r>
              <a:rPr lang="ru-RU" dirty="0">
                <a:latin typeface="Times New Roman Tj" panose="02020603050405020304" pitchFamily="18" charset="-52"/>
              </a:rPr>
              <a:t> </a:t>
            </a:r>
            <a:r>
              <a:rPr lang="ru-RU" dirty="0" smtClean="0">
                <a:latin typeface="Times New Roman Tj" panose="02020603050405020304" pitchFamily="18" charset="-52"/>
              </a:rPr>
              <a:t>он </a:t>
            </a:r>
            <a:r>
              <a:rPr lang="ru-RU" dirty="0" err="1" smtClean="0">
                <a:latin typeface="Times New Roman Tj" panose="02020603050405020304" pitchFamily="18" charset="-52"/>
              </a:rPr>
              <a:t>ва</a:t>
            </a:r>
            <a:r>
              <a:rPr lang="ru-RU" dirty="0" smtClean="0">
                <a:latin typeface="Times New Roman Tj" panose="02020603050405020304" pitchFamily="18" charset="-52"/>
              </a:rPr>
              <a:t> </a:t>
            </a:r>
            <a:r>
              <a:rPr lang="ru-RU" dirty="0" err="1">
                <a:latin typeface="Times New Roman Tj" panose="02020603050405020304" pitchFamily="18" charset="-52"/>
              </a:rPr>
              <a:t>ғайра</a:t>
            </a:r>
            <a:r>
              <a:rPr lang="ru-RU" dirty="0">
                <a:latin typeface="Times New Roman Tj" panose="02020603050405020304" pitchFamily="18" charset="-52"/>
              </a:rPr>
              <a:t>.</a:t>
            </a:r>
          </a:p>
          <a:p>
            <a:pPr algn="just"/>
            <a:endParaRPr lang="ru-RU" dirty="0">
              <a:latin typeface="Times New Roman Tj" panose="02020603050405020304" pitchFamily="18" charset="-52"/>
            </a:endParaRPr>
          </a:p>
          <a:p>
            <a:endParaRPr lang="ru-RU" dirty="0"/>
          </a:p>
        </p:txBody>
      </p:sp>
    </p:spTree>
    <p:extLst>
      <p:ext uri="{BB962C8B-B14F-4D97-AF65-F5344CB8AC3E}">
        <p14:creationId xmlns:p14="http://schemas.microsoft.com/office/powerpoint/2010/main" val="3262135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g-Cyrl-TJ" dirty="0" smtClean="0"/>
              <a:t>Аз таҷрибаи шахсӣ...</a:t>
            </a:r>
            <a:endParaRPr lang="ru-RU" dirty="0"/>
          </a:p>
        </p:txBody>
      </p:sp>
      <p:sp>
        <p:nvSpPr>
          <p:cNvPr id="3" name="Объект 2"/>
          <p:cNvSpPr>
            <a:spLocks noGrp="1"/>
          </p:cNvSpPr>
          <p:nvPr>
            <p:ph idx="1"/>
          </p:nvPr>
        </p:nvSpPr>
        <p:spPr/>
        <p:txBody>
          <a:bodyPr/>
          <a:lstStyle/>
          <a:p>
            <a:r>
              <a:rPr lang="tg-Cyrl-TJ" dirty="0" smtClean="0"/>
              <a:t>Донишҷӯён аз ЗС дар омода кардани КМРО, корҳои курсӣ ва дипломӣ истифода мебаранд;</a:t>
            </a:r>
          </a:p>
          <a:p>
            <a:r>
              <a:rPr lang="tg-Cyrl-TJ" dirty="0" smtClean="0"/>
              <a:t>Барои ҷавоб ба саволҳо, маънои терминҳо, маълумоти оморӣ кушиш меукнанд, ки аз ЗС ва дигар барномаҳои ҷустуҷӯӣ истифода баранд;</a:t>
            </a:r>
          </a:p>
          <a:p>
            <a:r>
              <a:rPr lang="tg-Cyrl-TJ" dirty="0" smtClean="0"/>
              <a:t>Дар таҳияи маводи лексонӣ- асосан тарҷума аз забонҳои русӣ ва англисӣ, таҳияи тестҳо, саволномаҳои имтиҳонӣ овардани мисолҳо барои фаҳмо шудани баъзе нуктаҳои назариявӣ аз ЗС сунъӣ истифода мебарем.</a:t>
            </a:r>
            <a:endParaRPr lang="ru-RU" dirty="0"/>
          </a:p>
        </p:txBody>
      </p:sp>
    </p:spTree>
    <p:extLst>
      <p:ext uri="{BB962C8B-B14F-4D97-AF65-F5344CB8AC3E}">
        <p14:creationId xmlns:p14="http://schemas.microsoft.com/office/powerpoint/2010/main" val="3041102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tg-Cyrl-TJ" dirty="0" smtClean="0"/>
              <a:t>Ҷанбаҳои мусбии истифодаи ЗС дар таҳсилот</a:t>
            </a:r>
            <a:endParaRPr lang="ru-RU" dirty="0"/>
          </a:p>
        </p:txBody>
      </p:sp>
      <p:sp>
        <p:nvSpPr>
          <p:cNvPr id="3" name="Объект 2"/>
          <p:cNvSpPr>
            <a:spLocks noGrp="1"/>
          </p:cNvSpPr>
          <p:nvPr>
            <p:ph idx="1"/>
          </p:nvPr>
        </p:nvSpPr>
        <p:spPr>
          <a:xfrm>
            <a:off x="838200" y="1690688"/>
            <a:ext cx="10515600" cy="4486275"/>
          </a:xfrm>
        </p:spPr>
        <p:txBody>
          <a:bodyPr/>
          <a:lstStyle/>
          <a:p>
            <a:r>
              <a:rPr lang="tg-Cyrl-TJ" dirty="0" smtClean="0">
                <a:latin typeface="Times New Roman Tj" panose="02020603050405020304" pitchFamily="18" charset="-52"/>
              </a:rPr>
              <a:t>Истифодаи самарноки вақт;</a:t>
            </a:r>
          </a:p>
          <a:p>
            <a:r>
              <a:rPr lang="tg-Cyrl-TJ" dirty="0">
                <a:latin typeface="Times New Roman Tj" panose="02020603050405020304" pitchFamily="18" charset="-52"/>
              </a:rPr>
              <a:t> </a:t>
            </a:r>
            <a:r>
              <a:rPr lang="tg-Cyrl-TJ" dirty="0" smtClean="0">
                <a:latin typeface="Times New Roman Tj" panose="02020603050405020304" pitchFamily="18" charset="-52"/>
              </a:rPr>
              <a:t>Дастрасӣ тез ва саривақтӣ ба маълумоти нав, адабиёту тадқиқотҳои нав;</a:t>
            </a:r>
            <a:r>
              <a:rPr lang="tg-Cyrl-TJ" dirty="0">
                <a:latin typeface="Times New Roman Tj" panose="02020603050405020304" pitchFamily="18" charset="-52"/>
              </a:rPr>
              <a:t> </a:t>
            </a:r>
            <a:endParaRPr lang="tg-Cyrl-TJ" dirty="0" smtClean="0">
              <a:latin typeface="Times New Roman Tj" panose="02020603050405020304" pitchFamily="18" charset="-52"/>
            </a:endParaRPr>
          </a:p>
          <a:p>
            <a:r>
              <a:rPr lang="tg-Cyrl-TJ" dirty="0" smtClean="0">
                <a:latin typeface="Times New Roman Tj" panose="02020603050405020304" pitchFamily="18" charset="-52"/>
              </a:rPr>
              <a:t>Иконияти </a:t>
            </a:r>
            <a:r>
              <a:rPr lang="tg-Cyrl-TJ" dirty="0">
                <a:latin typeface="Times New Roman Tj" panose="02020603050405020304" pitchFamily="18" charset="-52"/>
              </a:rPr>
              <a:t>ба ҳадди фаҳмо тарҷума кардани маводи илмӣ аз забонҳои дигар</a:t>
            </a:r>
            <a:r>
              <a:rPr lang="tg-Cyrl-TJ" dirty="0" smtClean="0">
                <a:latin typeface="Times New Roman Tj" panose="02020603050405020304" pitchFamily="18" charset="-52"/>
              </a:rPr>
              <a:t>;</a:t>
            </a:r>
          </a:p>
          <a:p>
            <a:r>
              <a:rPr lang="tg-Cyrl-TJ" dirty="0" smtClean="0">
                <a:latin typeface="Times New Roman Tj" panose="02020603050405020304" pitchFamily="18" charset="-52"/>
              </a:rPr>
              <a:t>Имконияти навишатни лексияҳо, тартиб додани мисолу масъалаҳо, тесту саволномаҳо ва ғ. бо истифода аз тавсияҳои ЗС;</a:t>
            </a:r>
            <a:endParaRPr lang="tg-Cyrl-TJ" dirty="0">
              <a:latin typeface="Times New Roman Tj" panose="02020603050405020304" pitchFamily="18" charset="-52"/>
            </a:endParaRPr>
          </a:p>
          <a:p>
            <a:endParaRPr lang="tg-Cyrl-TJ" dirty="0" smtClean="0"/>
          </a:p>
          <a:p>
            <a:endParaRPr lang="tg-Cyrl-TJ" dirty="0" smtClean="0"/>
          </a:p>
          <a:p>
            <a:endParaRPr lang="ru-RU" dirty="0"/>
          </a:p>
        </p:txBody>
      </p:sp>
    </p:spTree>
    <p:extLst>
      <p:ext uri="{BB962C8B-B14F-4D97-AF65-F5344CB8AC3E}">
        <p14:creationId xmlns:p14="http://schemas.microsoft.com/office/powerpoint/2010/main" val="2913790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tg-Cyrl-TJ" dirty="0"/>
              <a:t>Ҷанбаҳои </a:t>
            </a:r>
            <a:r>
              <a:rPr lang="tg-Cyrl-TJ" dirty="0" smtClean="0"/>
              <a:t>манфии </a:t>
            </a:r>
            <a:r>
              <a:rPr lang="tg-Cyrl-TJ" dirty="0"/>
              <a:t>истифодаи ЗС дар таҳсилот</a:t>
            </a:r>
            <a:endParaRPr lang="ru-RU" dirty="0"/>
          </a:p>
        </p:txBody>
      </p:sp>
      <p:sp>
        <p:nvSpPr>
          <p:cNvPr id="3" name="Объект 2"/>
          <p:cNvSpPr>
            <a:spLocks noGrp="1"/>
          </p:cNvSpPr>
          <p:nvPr>
            <p:ph idx="1"/>
          </p:nvPr>
        </p:nvSpPr>
        <p:spPr>
          <a:xfrm>
            <a:off x="641683" y="1690688"/>
            <a:ext cx="11036969" cy="4710112"/>
          </a:xfrm>
        </p:spPr>
        <p:txBody>
          <a:bodyPr>
            <a:normAutofit/>
          </a:bodyPr>
          <a:lstStyle/>
          <a:p>
            <a:r>
              <a:rPr lang="ru-RU" dirty="0" smtClean="0">
                <a:latin typeface="Times New Roman Tj" panose="02020603050405020304" pitchFamily="18" charset="-52"/>
              </a:rPr>
              <a:t>ЗС </a:t>
            </a:r>
            <a:r>
              <a:rPr lang="ru-RU" dirty="0" err="1" smtClean="0">
                <a:latin typeface="Times New Roman Tj" panose="02020603050405020304" pitchFamily="18" charset="-52"/>
              </a:rPr>
              <a:t>наметавонад</a:t>
            </a:r>
            <a:r>
              <a:rPr lang="ru-RU" dirty="0" smtClean="0">
                <a:latin typeface="Times New Roman Tj" panose="02020603050405020304" pitchFamily="18" charset="-52"/>
              </a:rPr>
              <a:t> </a:t>
            </a:r>
            <a:r>
              <a:rPr lang="ru-RU" dirty="0" err="1" smtClean="0">
                <a:latin typeface="Times New Roman Tj" panose="02020603050405020304" pitchFamily="18" charset="-52"/>
              </a:rPr>
              <a:t>муносибати</a:t>
            </a:r>
            <a:r>
              <a:rPr lang="ru-RU" dirty="0" smtClean="0">
                <a:latin typeface="Times New Roman Tj" panose="02020603050405020304" pitchFamily="18" charset="-52"/>
              </a:rPr>
              <a:t> </a:t>
            </a:r>
            <a:r>
              <a:rPr lang="ru-RU" dirty="0" err="1" smtClean="0">
                <a:latin typeface="Times New Roman Tj" panose="02020603050405020304" pitchFamily="18" charset="-52"/>
              </a:rPr>
              <a:t>зиндаро</a:t>
            </a:r>
            <a:r>
              <a:rPr lang="ru-RU" dirty="0" smtClean="0">
                <a:latin typeface="Times New Roman Tj" panose="02020603050405020304" pitchFamily="18" charset="-52"/>
              </a:rPr>
              <a:t> </a:t>
            </a:r>
            <a:r>
              <a:rPr lang="ru-RU" dirty="0" err="1" smtClean="0">
                <a:latin typeface="Times New Roman Tj" panose="02020603050405020304" pitchFamily="18" charset="-52"/>
              </a:rPr>
              <a:t>бо</a:t>
            </a:r>
            <a:r>
              <a:rPr lang="ru-RU" dirty="0" smtClean="0">
                <a:latin typeface="Times New Roman Tj" panose="02020603050405020304" pitchFamily="18" charset="-52"/>
              </a:rPr>
              <a:t> </a:t>
            </a:r>
            <a:r>
              <a:rPr lang="ru-RU" dirty="0" err="1" smtClean="0">
                <a:latin typeface="Times New Roman Tj" panose="02020603050405020304" pitchFamily="18" charset="-52"/>
              </a:rPr>
              <a:t>омӯзгор</a:t>
            </a:r>
            <a:r>
              <a:rPr lang="ru-RU" dirty="0" smtClean="0">
                <a:latin typeface="Times New Roman Tj" panose="02020603050405020304" pitchFamily="18" charset="-52"/>
              </a:rPr>
              <a:t> </a:t>
            </a:r>
            <a:r>
              <a:rPr lang="ru-RU" dirty="0" err="1" smtClean="0">
                <a:latin typeface="Times New Roman Tj" panose="02020603050405020304" pitchFamily="18" charset="-52"/>
              </a:rPr>
              <a:t>иваз</a:t>
            </a:r>
            <a:r>
              <a:rPr lang="ru-RU" dirty="0" smtClean="0">
                <a:latin typeface="Times New Roman Tj" panose="02020603050405020304" pitchFamily="18" charset="-52"/>
              </a:rPr>
              <a:t> </a:t>
            </a:r>
            <a:r>
              <a:rPr lang="ru-RU" dirty="0" err="1" smtClean="0">
                <a:latin typeface="Times New Roman Tj" panose="02020603050405020304" pitchFamily="18" charset="-52"/>
              </a:rPr>
              <a:t>кунад</a:t>
            </a:r>
            <a:r>
              <a:rPr lang="ru-RU" dirty="0" smtClean="0">
                <a:latin typeface="Times New Roman Tj" panose="02020603050405020304" pitchFamily="18" charset="-52"/>
              </a:rPr>
              <a:t>; </a:t>
            </a:r>
          </a:p>
          <a:p>
            <a:r>
              <a:rPr lang="tg-Cyrl-TJ" dirty="0" smtClean="0">
                <a:latin typeface="Times New Roman Tj" panose="02020603050405020304" pitchFamily="18" charset="-52"/>
              </a:rPr>
              <a:t>Алҳол ЗС наметавонад фикронии интиқодӣ ва эҷодкориро дар донишҷӯён ташаккул диҳад;</a:t>
            </a:r>
          </a:p>
          <a:p>
            <a:r>
              <a:rPr lang="ru-RU" dirty="0" err="1" smtClean="0">
                <a:latin typeface="Times New Roman Tj" panose="02020603050405020304" pitchFamily="18" charset="-52"/>
              </a:rPr>
              <a:t>Чи</a:t>
            </a:r>
            <a:r>
              <a:rPr lang="ru-RU" dirty="0" smtClean="0">
                <a:latin typeface="Times New Roman Tj" panose="02020603050405020304" pitchFamily="18" charset="-52"/>
              </a:rPr>
              <a:t> </a:t>
            </a:r>
            <a:r>
              <a:rPr lang="ru-RU" dirty="0" err="1" smtClean="0">
                <a:latin typeface="Times New Roman Tj" panose="02020603050405020304" pitchFamily="18" charset="-52"/>
              </a:rPr>
              <a:t>хеле</a:t>
            </a:r>
            <a:r>
              <a:rPr lang="ru-RU" dirty="0" smtClean="0">
                <a:latin typeface="Times New Roman Tj" panose="02020603050405020304" pitchFamily="18" charset="-52"/>
              </a:rPr>
              <a:t> </a:t>
            </a:r>
            <a:r>
              <a:rPr lang="ru-RU" dirty="0" err="1" smtClean="0">
                <a:latin typeface="Times New Roman Tj" panose="02020603050405020304" pitchFamily="18" charset="-52"/>
              </a:rPr>
              <a:t>ки</a:t>
            </a:r>
            <a:r>
              <a:rPr lang="ru-RU" dirty="0" smtClean="0">
                <a:latin typeface="Times New Roman Tj" panose="02020603050405020304" pitchFamily="18" charset="-52"/>
              </a:rPr>
              <a:t> </a:t>
            </a:r>
            <a:r>
              <a:rPr lang="ru-RU" dirty="0" err="1" smtClean="0">
                <a:latin typeface="Times New Roman Tj" panose="02020603050405020304" pitchFamily="18" charset="-52"/>
              </a:rPr>
              <a:t>маълум</a:t>
            </a:r>
            <a:r>
              <a:rPr lang="ru-RU" dirty="0" smtClean="0">
                <a:latin typeface="Times New Roman Tj" panose="02020603050405020304" pitchFamily="18" charset="-52"/>
              </a:rPr>
              <a:t> </a:t>
            </a:r>
            <a:r>
              <a:rPr lang="ru-RU" dirty="0" err="1" smtClean="0">
                <a:latin typeface="Times New Roman Tj" panose="02020603050405020304" pitchFamily="18" charset="-52"/>
              </a:rPr>
              <a:t>аст</a:t>
            </a:r>
            <a:r>
              <a:rPr lang="ru-RU" dirty="0" smtClean="0">
                <a:latin typeface="Times New Roman Tj" panose="02020603050405020304" pitchFamily="18" charset="-52"/>
              </a:rPr>
              <a:t>, ЗС </a:t>
            </a:r>
            <a:r>
              <a:rPr lang="ru-RU" dirty="0" err="1" smtClean="0">
                <a:latin typeface="Times New Roman Tj" panose="02020603050405020304" pitchFamily="18" charset="-52"/>
              </a:rPr>
              <a:t>қобилияти</a:t>
            </a:r>
            <a:r>
              <a:rPr lang="ru-RU" dirty="0" smtClean="0">
                <a:latin typeface="Times New Roman Tj" panose="02020603050405020304" pitchFamily="18" charset="-52"/>
              </a:rPr>
              <a:t> </a:t>
            </a:r>
            <a:r>
              <a:rPr lang="ru-RU" dirty="0" err="1" smtClean="0">
                <a:latin typeface="Times New Roman Tj" panose="02020603050405020304" pitchFamily="18" charset="-52"/>
              </a:rPr>
              <a:t>ҳис</a:t>
            </a:r>
            <a:r>
              <a:rPr lang="ru-RU" dirty="0" smtClean="0">
                <a:latin typeface="Times New Roman Tj" panose="02020603050405020304" pitchFamily="18" charset="-52"/>
              </a:rPr>
              <a:t> ё </a:t>
            </a:r>
            <a:r>
              <a:rPr lang="ru-RU" dirty="0" err="1" smtClean="0">
                <a:latin typeface="Times New Roman Tj" panose="02020603050405020304" pitchFamily="18" charset="-52"/>
              </a:rPr>
              <a:t>ҳамдардӣ</a:t>
            </a:r>
            <a:r>
              <a:rPr lang="ru-RU" dirty="0" smtClean="0">
                <a:latin typeface="Times New Roman Tj" panose="02020603050405020304" pitchFamily="18" charset="-52"/>
              </a:rPr>
              <a:t> кардан </a:t>
            </a:r>
            <a:r>
              <a:rPr lang="ru-RU" dirty="0" err="1" smtClean="0">
                <a:latin typeface="Times New Roman Tj" panose="02020603050405020304" pitchFamily="18" charset="-52"/>
              </a:rPr>
              <a:t>надорад</a:t>
            </a:r>
            <a:r>
              <a:rPr lang="ru-RU" dirty="0" smtClean="0">
                <a:latin typeface="Times New Roman Tj" panose="02020603050405020304" pitchFamily="18" charset="-52"/>
              </a:rPr>
              <a:t>, </a:t>
            </a:r>
            <a:r>
              <a:rPr lang="ru-RU" dirty="0" err="1" smtClean="0">
                <a:latin typeface="Times New Roman Tj" panose="02020603050405020304" pitchFamily="18" charset="-52"/>
              </a:rPr>
              <a:t>ки</a:t>
            </a:r>
            <a:r>
              <a:rPr lang="ru-RU" dirty="0" smtClean="0">
                <a:latin typeface="Times New Roman Tj" panose="02020603050405020304" pitchFamily="18" charset="-52"/>
              </a:rPr>
              <a:t> дар </a:t>
            </a:r>
            <a:r>
              <a:rPr lang="ru-RU" dirty="0" err="1" smtClean="0">
                <a:latin typeface="Times New Roman Tj" panose="02020603050405020304" pitchFamily="18" charset="-52"/>
              </a:rPr>
              <a:t>муносибати</a:t>
            </a:r>
            <a:r>
              <a:rPr lang="ru-RU" dirty="0" smtClean="0">
                <a:latin typeface="Times New Roman Tj" panose="02020603050405020304" pitchFamily="18" charset="-52"/>
              </a:rPr>
              <a:t> </a:t>
            </a:r>
            <a:r>
              <a:rPr lang="ru-RU" dirty="0" err="1" smtClean="0">
                <a:latin typeface="Times New Roman Tj" panose="02020603050405020304" pitchFamily="18" charset="-52"/>
              </a:rPr>
              <a:t>инсонҳо</a:t>
            </a:r>
            <a:r>
              <a:rPr lang="ru-RU" dirty="0" smtClean="0">
                <a:latin typeface="Times New Roman Tj" panose="02020603050405020304" pitchFamily="18" charset="-52"/>
              </a:rPr>
              <a:t> </a:t>
            </a:r>
            <a:r>
              <a:rPr lang="ru-RU" dirty="0" err="1" smtClean="0">
                <a:latin typeface="Times New Roman Tj" panose="02020603050405020304" pitchFamily="18" charset="-52"/>
              </a:rPr>
              <a:t>мавқеи</a:t>
            </a:r>
            <a:r>
              <a:rPr lang="ru-RU" dirty="0" smtClean="0">
                <a:latin typeface="Times New Roman Tj" panose="02020603050405020304" pitchFamily="18" charset="-52"/>
              </a:rPr>
              <a:t> </a:t>
            </a:r>
            <a:r>
              <a:rPr lang="ru-RU" dirty="0" err="1" smtClean="0">
                <a:latin typeface="Times New Roman Tj" panose="02020603050405020304" pitchFamily="18" charset="-52"/>
              </a:rPr>
              <a:t>махсус</a:t>
            </a:r>
            <a:r>
              <a:rPr lang="ru-RU" dirty="0" smtClean="0">
                <a:latin typeface="Times New Roman Tj" panose="02020603050405020304" pitchFamily="18" charset="-52"/>
              </a:rPr>
              <a:t> </a:t>
            </a:r>
            <a:r>
              <a:rPr lang="ru-RU" dirty="0" err="1" smtClean="0">
                <a:latin typeface="Times New Roman Tj" panose="02020603050405020304" pitchFamily="18" charset="-52"/>
              </a:rPr>
              <a:t>дорад</a:t>
            </a:r>
            <a:r>
              <a:rPr lang="ru-RU" dirty="0" smtClean="0">
                <a:latin typeface="Times New Roman Tj" panose="02020603050405020304" pitchFamily="18" charset="-52"/>
              </a:rPr>
              <a:t>; </a:t>
            </a:r>
          </a:p>
          <a:p>
            <a:r>
              <a:rPr lang="ru-RU" dirty="0" smtClean="0">
                <a:latin typeface="Times New Roman Tj" panose="02020603050405020304" pitchFamily="18" charset="-52"/>
              </a:rPr>
              <a:t>ЗС </a:t>
            </a:r>
            <a:r>
              <a:rPr lang="ru-RU" dirty="0" err="1">
                <a:latin typeface="Times New Roman Tj" panose="02020603050405020304" pitchFamily="18" charset="-52"/>
              </a:rPr>
              <a:t>чунин</a:t>
            </a:r>
            <a:r>
              <a:rPr lang="ru-RU" dirty="0">
                <a:latin typeface="Times New Roman Tj" panose="02020603050405020304" pitchFamily="18" charset="-52"/>
              </a:rPr>
              <a:t> </a:t>
            </a:r>
            <a:r>
              <a:rPr lang="ru-RU" dirty="0" err="1">
                <a:latin typeface="Times New Roman Tj" panose="02020603050405020304" pitchFamily="18" charset="-52"/>
              </a:rPr>
              <a:t>салоҳиятҳоро</a:t>
            </a:r>
            <a:r>
              <a:rPr lang="ru-RU" dirty="0">
                <a:latin typeface="Times New Roman Tj" panose="02020603050405020304" pitchFamily="18" charset="-52"/>
              </a:rPr>
              <a:t> </a:t>
            </a:r>
            <a:r>
              <a:rPr lang="ru-RU" dirty="0" smtClean="0">
                <a:latin typeface="Times New Roman Tj" panose="02020603050405020304" pitchFamily="18" charset="-52"/>
              </a:rPr>
              <a:t>ба </a:t>
            </a:r>
            <a:r>
              <a:rPr lang="ru-RU" dirty="0" err="1">
                <a:latin typeface="Times New Roman Tj" panose="02020603050405020304" pitchFamily="18" charset="-52"/>
              </a:rPr>
              <a:t>монанди</a:t>
            </a:r>
            <a:r>
              <a:rPr lang="ru-RU" dirty="0">
                <a:latin typeface="Times New Roman Tj" panose="02020603050405020304" pitchFamily="18" charset="-52"/>
              </a:rPr>
              <a:t> </a:t>
            </a:r>
            <a:r>
              <a:rPr lang="ru-RU" dirty="0" err="1" smtClean="0">
                <a:latin typeface="Times New Roman Tj" panose="02020603050405020304" pitchFamily="18" charset="-52"/>
              </a:rPr>
              <a:t>фикри</a:t>
            </a:r>
            <a:r>
              <a:rPr lang="ru-RU" dirty="0" smtClean="0">
                <a:latin typeface="Times New Roman Tj" panose="02020603050405020304" pitchFamily="18" charset="-52"/>
              </a:rPr>
              <a:t> кардан </a:t>
            </a:r>
            <a:r>
              <a:rPr lang="ru-RU" dirty="0" err="1" smtClean="0">
                <a:latin typeface="Times New Roman Tj" panose="02020603050405020304" pitchFamily="18" charset="-52"/>
              </a:rPr>
              <a:t>эҷодкорона</a:t>
            </a:r>
            <a:r>
              <a:rPr lang="ru-RU" dirty="0" smtClean="0">
                <a:latin typeface="Times New Roman Tj" panose="02020603050405020304" pitchFamily="18" charset="-52"/>
              </a:rPr>
              <a:t>, </a:t>
            </a:r>
            <a:r>
              <a:rPr lang="ru-RU" dirty="0" err="1" smtClean="0">
                <a:latin typeface="Times New Roman Tj" panose="02020603050405020304" pitchFamily="18" charset="-52"/>
              </a:rPr>
              <a:t>ғайри</a:t>
            </a:r>
            <a:r>
              <a:rPr lang="ru-RU" dirty="0" smtClean="0">
                <a:latin typeface="Times New Roman Tj" panose="02020603050405020304" pitchFamily="18" charset="-52"/>
              </a:rPr>
              <a:t> </a:t>
            </a:r>
            <a:r>
              <a:rPr lang="ru-RU" dirty="0" err="1" smtClean="0">
                <a:latin typeface="Times New Roman Tj" panose="02020603050405020304" pitchFamily="18" charset="-52"/>
              </a:rPr>
              <a:t>стандартӣ</a:t>
            </a:r>
            <a:r>
              <a:rPr lang="ru-RU" dirty="0" smtClean="0">
                <a:latin typeface="Times New Roman Tj" panose="02020603050405020304" pitchFamily="18" charset="-52"/>
              </a:rPr>
              <a:t> (</a:t>
            </a:r>
            <a:r>
              <a:rPr lang="ru-RU" dirty="0" err="1" smtClean="0">
                <a:latin typeface="Times New Roman Tj" panose="02020603050405020304" pitchFamily="18" charset="-52"/>
              </a:rPr>
              <a:t>креативӣ</a:t>
            </a:r>
            <a:r>
              <a:rPr lang="ru-RU" dirty="0" smtClean="0">
                <a:latin typeface="Times New Roman Tj" panose="02020603050405020304" pitchFamily="18" charset="-52"/>
              </a:rPr>
              <a:t>), </a:t>
            </a:r>
            <a:r>
              <a:rPr lang="ru-RU" dirty="0" err="1" smtClean="0">
                <a:latin typeface="Times New Roman Tj" panose="02020603050405020304" pitchFamily="18" charset="-52"/>
              </a:rPr>
              <a:t>кор</a:t>
            </a:r>
            <a:r>
              <a:rPr lang="ru-RU" dirty="0" smtClean="0">
                <a:latin typeface="Times New Roman Tj" panose="02020603050405020304" pitchFamily="18" charset="-52"/>
              </a:rPr>
              <a:t> дар </a:t>
            </a:r>
            <a:r>
              <a:rPr lang="ru-RU" dirty="0" err="1" smtClean="0">
                <a:latin typeface="Times New Roman Tj" panose="02020603050405020304" pitchFamily="18" charset="-52"/>
              </a:rPr>
              <a:t>гурӯҳ</a:t>
            </a:r>
            <a:r>
              <a:rPr lang="ru-RU" dirty="0" smtClean="0">
                <a:latin typeface="Times New Roman Tj" panose="02020603050405020304" pitchFamily="18" charset="-52"/>
              </a:rPr>
              <a:t> </a:t>
            </a:r>
            <a:r>
              <a:rPr lang="ru-RU" dirty="0" err="1" smtClean="0">
                <a:latin typeface="Times New Roman Tj" panose="02020603050405020304" pitchFamily="18" charset="-52"/>
              </a:rPr>
              <a:t>ва</a:t>
            </a:r>
            <a:r>
              <a:rPr lang="ru-RU" dirty="0" smtClean="0">
                <a:latin typeface="Times New Roman Tj" panose="02020603050405020304" pitchFamily="18" charset="-52"/>
              </a:rPr>
              <a:t> </a:t>
            </a:r>
            <a:r>
              <a:rPr lang="ru-RU" dirty="0" err="1">
                <a:latin typeface="Times New Roman Tj" panose="02020603050405020304" pitchFamily="18" charset="-52"/>
              </a:rPr>
              <a:t>хислатҳои</a:t>
            </a:r>
            <a:r>
              <a:rPr lang="ru-RU" dirty="0">
                <a:latin typeface="Times New Roman Tj" panose="02020603050405020304" pitchFamily="18" charset="-52"/>
              </a:rPr>
              <a:t> </a:t>
            </a:r>
            <a:r>
              <a:rPr lang="ru-RU" dirty="0" err="1" smtClean="0">
                <a:latin typeface="Times New Roman Tj" panose="02020603050405020304" pitchFamily="18" charset="-52"/>
              </a:rPr>
              <a:t>сарвариро</a:t>
            </a:r>
            <a:r>
              <a:rPr lang="ru-RU" dirty="0" smtClean="0">
                <a:latin typeface="Times New Roman Tj" panose="02020603050405020304" pitchFamily="18" charset="-52"/>
              </a:rPr>
              <a:t> </a:t>
            </a:r>
            <a:r>
              <a:rPr lang="ru-RU" dirty="0" err="1" smtClean="0">
                <a:latin typeface="Times New Roman Tj" panose="02020603050405020304" pitchFamily="18" charset="-52"/>
              </a:rPr>
              <a:t>надорад</a:t>
            </a:r>
            <a:r>
              <a:rPr lang="ru-RU" dirty="0" smtClean="0">
                <a:latin typeface="Times New Roman Tj" panose="02020603050405020304" pitchFamily="18" charset="-52"/>
              </a:rPr>
              <a:t>;</a:t>
            </a:r>
          </a:p>
          <a:p>
            <a:r>
              <a:rPr lang="tg-Cyrl-TJ" dirty="0" smtClean="0">
                <a:latin typeface="Times New Roman Tj" panose="02020603050405020304" pitchFamily="18" charset="-52"/>
              </a:rPr>
              <a:t>Вобастагии пурра ва бешуӯрона аз ЗС (чун аз тамоми технологияҳои дигар) ба хубӣ анҷом намеёбад.</a:t>
            </a:r>
            <a:endParaRPr lang="ru-RU" dirty="0" smtClean="0">
              <a:latin typeface="Times New Roman Tj" panose="02020603050405020304" pitchFamily="18" charset="-52"/>
            </a:endParaRPr>
          </a:p>
          <a:p>
            <a:endParaRPr lang="ru-RU" dirty="0">
              <a:latin typeface="Times New Roman Tj" panose="02020603050405020304" pitchFamily="18" charset="-52"/>
            </a:endParaRPr>
          </a:p>
          <a:p>
            <a:endParaRPr lang="ru-RU" dirty="0" smtClean="0"/>
          </a:p>
        </p:txBody>
      </p:sp>
    </p:spTree>
    <p:extLst>
      <p:ext uri="{BB962C8B-B14F-4D97-AF65-F5344CB8AC3E}">
        <p14:creationId xmlns:p14="http://schemas.microsoft.com/office/powerpoint/2010/main" val="3426505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tg-Cyrl-TJ" dirty="0" smtClean="0"/>
              <a:t>Чи бояд кард?</a:t>
            </a:r>
            <a:endParaRPr lang="ru-RU" dirty="0"/>
          </a:p>
        </p:txBody>
      </p:sp>
      <p:sp>
        <p:nvSpPr>
          <p:cNvPr id="3" name="Объект 2"/>
          <p:cNvSpPr>
            <a:spLocks noGrp="1"/>
          </p:cNvSpPr>
          <p:nvPr>
            <p:ph idx="1"/>
          </p:nvPr>
        </p:nvSpPr>
        <p:spPr>
          <a:xfrm>
            <a:off x="838200" y="1475874"/>
            <a:ext cx="10515600" cy="4701089"/>
          </a:xfrm>
        </p:spPr>
        <p:txBody>
          <a:bodyPr>
            <a:normAutofit lnSpcReduction="10000"/>
          </a:bodyPr>
          <a:lstStyle/>
          <a:p>
            <a:r>
              <a:rPr lang="tg-Cyrl-TJ" dirty="0" smtClean="0"/>
              <a:t>Соҳаи маориф аз камтарин соаҳаҳост, ки аз истифодаи ЗС ба таври ошкор ва дар амал худдорӣ мекунад (масалан,дар соҳаҳои тиб, соҳибкорӣ, истеҳсоли мошину дастгоҳҳо ва ғ. ЗС васеъ истифода мешавад), бинобар ин ба чанбаи ахлоқӣ ва заминаҳои қонунгузорӣ диққат дод ва онро мувофиқ намуд;</a:t>
            </a:r>
          </a:p>
          <a:p>
            <a:r>
              <a:rPr lang="tg-Cyrl-TJ" dirty="0" smtClean="0"/>
              <a:t>Омодагии омӯзгорон ва муассисаҳо дар самти ЗС бояд бо барномаҳои ҳадафнок ва мураттаб ба роҳ монда шавад;</a:t>
            </a:r>
          </a:p>
          <a:p>
            <a:r>
              <a:rPr lang="tg-Cyrl-TJ" dirty="0" smtClean="0"/>
              <a:t>ЗС на ҳадаф балки ҳамчун як воситаи навбатии технологӣ бояд қабул шавад, ки имкониятҳои онро истифода барем ва аз хафҳояш огоҳ бошем ва онро пешгирӣ кунем. </a:t>
            </a:r>
          </a:p>
          <a:p>
            <a:r>
              <a:rPr lang="tg-Cyrl-TJ" dirty="0" smtClean="0"/>
              <a:t> </a:t>
            </a:r>
            <a:endParaRPr lang="ru-RU" dirty="0"/>
          </a:p>
        </p:txBody>
      </p:sp>
    </p:spTree>
    <p:extLst>
      <p:ext uri="{BB962C8B-B14F-4D97-AF65-F5344CB8AC3E}">
        <p14:creationId xmlns:p14="http://schemas.microsoft.com/office/powerpoint/2010/main" val="382037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4031" y="1283368"/>
            <a:ext cx="10515600" cy="4861511"/>
          </a:xfrm>
        </p:spPr>
        <p:txBody>
          <a:bodyPr>
            <a:normAutofit/>
          </a:bodyPr>
          <a:lstStyle/>
          <a:p>
            <a:pPr algn="ctr"/>
            <a:endParaRPr lang="tg-Cyrl-TJ" sz="9600" dirty="0" smtClean="0"/>
          </a:p>
          <a:p>
            <a:pPr algn="ctr"/>
            <a:r>
              <a:rPr lang="tg-Cyrl-TJ" sz="9600" dirty="0" smtClean="0"/>
              <a:t>ТАШАККУР !!!</a:t>
            </a:r>
            <a:endParaRPr lang="ru-RU" sz="9600" dirty="0"/>
          </a:p>
        </p:txBody>
      </p:sp>
    </p:spTree>
    <p:extLst>
      <p:ext uri="{BB962C8B-B14F-4D97-AF65-F5344CB8AC3E}">
        <p14:creationId xmlns:p14="http://schemas.microsoft.com/office/powerpoint/2010/main" val="273765941"/>
      </p:ext>
    </p:extLst>
  </p:cSld>
  <p:clrMapOvr>
    <a:masterClrMapping/>
  </p:clrMapOvr>
</p:sld>
</file>

<file path=ppt/theme/theme1.xml><?xml version="1.0" encoding="utf-8"?>
<a:theme xmlns:a="http://schemas.openxmlformats.org/drawingml/2006/main" name="La ment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TM02474572[[fn=Медицинский шаблон оформления]]</Template>
  <TotalTime>196</TotalTime>
  <Words>1369</Words>
  <Application>Microsoft Office PowerPoint</Application>
  <PresentationFormat>Широкоэкранный</PresentationFormat>
  <Paragraphs>76</Paragraphs>
  <Slides>18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18</vt:i4>
      </vt:variant>
    </vt:vector>
  </HeadingPairs>
  <TitlesOfParts>
    <vt:vector size="23" baseType="lpstr">
      <vt:lpstr>Arial</vt:lpstr>
      <vt:lpstr>Calibri</vt:lpstr>
      <vt:lpstr>Times New Roman</vt:lpstr>
      <vt:lpstr>Times New Roman Tj</vt:lpstr>
      <vt:lpstr>La mente</vt:lpstr>
      <vt:lpstr>Омӯзиши зеҳни сунъӣ (ЗС) дар таҳсилоти олӣ</vt:lpstr>
      <vt:lpstr>Заминаҳои ҳуқуқии рушди ЗС дар соҳаи маориф</vt:lpstr>
      <vt:lpstr>СММ, оид ба таҳсилот.</vt:lpstr>
      <vt:lpstr>Консепсияи гузариш ба таҳсилоти рақамӣ дар Ҷумҳурии Тоҷикистон барои давраи то соли 2042</vt:lpstr>
      <vt:lpstr>Барои чӣ истифодаи ЗС муҳим аст? </vt:lpstr>
      <vt:lpstr>Пурсиши 1200 донишҷӯ аз синни 18 то 24-сола дар ҳама штатҳои ИМА нишон дод, ки се яки онҳо ЗС-ро истифода мебаранд ва бо ин мақсад:</vt:lpstr>
      <vt:lpstr>Презентация PowerPoint</vt:lpstr>
      <vt:lpstr>Истифодаи ЗС дар таҳсилоти олии касбӣ</vt:lpstr>
      <vt:lpstr>Истифодаи ЗС дар таҳсилоти олии касбӣ</vt:lpstr>
      <vt:lpstr>Истифодаи ЗС дар таҳсилоти олии касбӣ</vt:lpstr>
      <vt:lpstr>Истифодаи ЗС дар таҳсилоти олии касбӣ</vt:lpstr>
      <vt:lpstr>Истифодаи ЗС дар таҳсилоти олии касбӣ</vt:lpstr>
      <vt:lpstr>Истифодаи ЗС дар таҳсилоти олии касбӣ</vt:lpstr>
      <vt:lpstr>Аз таҷрибаи шахсӣ...</vt:lpstr>
      <vt:lpstr>Ҷанбаҳои мусбии истифодаи ЗС дар таҳсилот</vt:lpstr>
      <vt:lpstr>Ҷанбаҳои манфии истифодаи ЗС дар таҳсилот</vt:lpstr>
      <vt:lpstr>Чи бояд кард?</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Омӯзиши ЗС дар таҳсилоти олӣ</dc:title>
  <dc:creator>Fs</dc:creator>
  <cp:lastModifiedBy>Fs</cp:lastModifiedBy>
  <cp:revision>21</cp:revision>
  <dcterms:created xsi:type="dcterms:W3CDTF">2025-05-14T19:31:33Z</dcterms:created>
  <dcterms:modified xsi:type="dcterms:W3CDTF">2025-05-15T20:05:52Z</dcterms:modified>
</cp:coreProperties>
</file>